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45"/>
  </p:normalViewPr>
  <p:slideViewPr>
    <p:cSldViewPr snapToGrid="0" snapToObjects="1">
      <p:cViewPr varScale="1">
        <p:scale>
          <a:sx n="78" d="100"/>
          <a:sy n="78" d="100"/>
        </p:scale>
        <p:origin x="49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2.xml"/><Relationship Id="rId7" Type="http://schemas.openxmlformats.org/officeDocument/2006/relationships/image" Target="../media/image25.png"/><Relationship Id="rId2" Type="http://schemas.openxmlformats.org/officeDocument/2006/relationships/image" Target="../media/image11.tif"/><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16.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8.xml"/><Relationship Id="rId3" Type="http://schemas.openxmlformats.org/officeDocument/2006/relationships/image" Target="../media/image6.png"/><Relationship Id="rId7" Type="http://schemas.openxmlformats.org/officeDocument/2006/relationships/slide" Target="slide3.xml"/><Relationship Id="rId12"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slide" Target="slide6.xml"/><Relationship Id="rId5" Type="http://schemas.openxmlformats.org/officeDocument/2006/relationships/image" Target="../media/image1.jpeg"/><Relationship Id="rId10" Type="http://schemas.openxmlformats.org/officeDocument/2006/relationships/slide" Target="slide5.xml"/><Relationship Id="rId4" Type="http://schemas.openxmlformats.org/officeDocument/2006/relationships/image" Target="../media/image7.png"/><Relationship Id="rId9" Type="http://schemas.openxmlformats.org/officeDocument/2006/relationships/image" Target="../media/image9.png"/><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png"/><Relationship Id="rId7"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1.tif"/><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image" Target="../media/image11.tif"/><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tif"/></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tif"/><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2.xml"/><Relationship Id="rId7" Type="http://schemas.openxmlformats.org/officeDocument/2006/relationships/image" Target="../media/image19.png"/><Relationship Id="rId12" Type="http://schemas.openxmlformats.org/officeDocument/2006/relationships/image" Target="../media/image1.jpeg"/><Relationship Id="rId2" Type="http://schemas.openxmlformats.org/officeDocument/2006/relationships/image" Target="../media/image11.tif"/><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Abgerundetes Rechteck"/>
          <p:cNvSpPr/>
          <p:nvPr/>
        </p:nvSpPr>
        <p:spPr>
          <a:xfrm>
            <a:off x="1393584" y="1151357"/>
            <a:ext cx="21525410" cy="11413286"/>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82" name="Rechteck">
            <a:hlinkClick r:id="rId2"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86" name="Übertragbarkeit"/>
          <p:cNvSpPr txBox="1"/>
          <p:nvPr/>
        </p:nvSpPr>
        <p:spPr>
          <a:xfrm>
            <a:off x="12140671" y="1151357"/>
            <a:ext cx="10265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endParaRPr dirty="0"/>
          </a:p>
        </p:txBody>
      </p:sp>
      <p:sp>
        <p:nvSpPr>
          <p:cNvPr id="12" name="Digitales Erzählen von Geschichten">
            <a:extLst>
              <a:ext uri="{FF2B5EF4-FFF2-40B4-BE49-F238E27FC236}">
                <a16:creationId xmlns:a16="http://schemas.microsoft.com/office/drawing/2014/main" id="{E4B5614F-8B62-4DD2-8057-B98003170793}"/>
              </a:ext>
            </a:extLst>
          </p:cNvPr>
          <p:cNvSpPr txBox="1"/>
          <p:nvPr/>
        </p:nvSpPr>
        <p:spPr>
          <a:xfrm>
            <a:off x="5366636" y="1949748"/>
            <a:ext cx="7822654"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a:solidFill>
                  <a:srgbClr val="000000"/>
                </a:solidFill>
                <a:latin typeface="Chalkduster"/>
                <a:ea typeface="Chalkduster"/>
                <a:cs typeface="Chalkduster"/>
                <a:sym typeface="Chalkduster"/>
              </a:defRPr>
            </a:lvl1pPr>
          </a:lstStyle>
          <a:p>
            <a:r>
              <a:rPr lang="de-DE" dirty="0"/>
              <a:t>Unser Zahlenbuch</a:t>
            </a:r>
            <a:endParaRPr dirty="0"/>
          </a:p>
        </p:txBody>
      </p:sp>
      <p:grpSp>
        <p:nvGrpSpPr>
          <p:cNvPr id="13" name="Bild">
            <a:extLst>
              <a:ext uri="{FF2B5EF4-FFF2-40B4-BE49-F238E27FC236}">
                <a16:creationId xmlns:a16="http://schemas.microsoft.com/office/drawing/2014/main" id="{EDA41617-D4A0-4D58-8DC9-EC3A977D8A50}"/>
              </a:ext>
            </a:extLst>
          </p:cNvPr>
          <p:cNvGrpSpPr/>
          <p:nvPr/>
        </p:nvGrpSpPr>
        <p:grpSpPr>
          <a:xfrm rot="548320">
            <a:off x="16720505" y="2102287"/>
            <a:ext cx="4916915" cy="3944514"/>
            <a:chOff x="0" y="0"/>
            <a:chExt cx="6369826" cy="5076506"/>
          </a:xfrm>
        </p:grpSpPr>
        <p:pic>
          <p:nvPicPr>
            <p:cNvPr id="14" name="Bild" descr="Bild">
              <a:extLst>
                <a:ext uri="{FF2B5EF4-FFF2-40B4-BE49-F238E27FC236}">
                  <a16:creationId xmlns:a16="http://schemas.microsoft.com/office/drawing/2014/main" id="{DBB7D523-8BA2-4326-9B4D-27633E5B2051}"/>
                </a:ext>
              </a:extLst>
            </p:cNvPr>
            <p:cNvPicPr>
              <a:picLocks noChangeAspect="1"/>
            </p:cNvPicPr>
            <p:nvPr/>
          </p:nvPicPr>
          <p:blipFill>
            <a:blip r:embed="rId3"/>
            <a:stretch>
              <a:fillRect/>
            </a:stretch>
          </p:blipFill>
          <p:spPr>
            <a:xfrm>
              <a:off x="12700" y="355599"/>
              <a:ext cx="6344427" cy="4606608"/>
            </a:xfrm>
            <a:prstGeom prst="rect">
              <a:avLst/>
            </a:prstGeom>
            <a:ln>
              <a:noFill/>
            </a:ln>
            <a:effectLst/>
          </p:spPr>
        </p:pic>
        <p:pic>
          <p:nvPicPr>
            <p:cNvPr id="15" name="Bild" descr="Bild">
              <a:extLst>
                <a:ext uri="{FF2B5EF4-FFF2-40B4-BE49-F238E27FC236}">
                  <a16:creationId xmlns:a16="http://schemas.microsoft.com/office/drawing/2014/main" id="{BB80B7A2-8955-4415-B12F-7494F80DBC27}"/>
                </a:ext>
              </a:extLst>
            </p:cNvPr>
            <p:cNvPicPr>
              <a:picLocks/>
            </p:cNvPicPr>
            <p:nvPr/>
          </p:nvPicPr>
          <p:blipFill>
            <a:blip r:embed="rId4"/>
            <a:stretch>
              <a:fillRect/>
            </a:stretch>
          </p:blipFill>
          <p:spPr>
            <a:xfrm>
              <a:off x="0" y="-1"/>
              <a:ext cx="6369827" cy="5076508"/>
            </a:xfrm>
            <a:prstGeom prst="rect">
              <a:avLst/>
            </a:prstGeom>
            <a:effectLst/>
          </p:spPr>
        </p:pic>
      </p:grpSp>
      <p:grpSp>
        <p:nvGrpSpPr>
          <p:cNvPr id="16" name="Bild">
            <a:extLst>
              <a:ext uri="{FF2B5EF4-FFF2-40B4-BE49-F238E27FC236}">
                <a16:creationId xmlns:a16="http://schemas.microsoft.com/office/drawing/2014/main" id="{71B1C46C-F5DC-494B-9768-B6461C482237}"/>
              </a:ext>
            </a:extLst>
          </p:cNvPr>
          <p:cNvGrpSpPr/>
          <p:nvPr/>
        </p:nvGrpSpPr>
        <p:grpSpPr>
          <a:xfrm rot="20728610">
            <a:off x="17144949" y="7061543"/>
            <a:ext cx="4701478" cy="3719674"/>
            <a:chOff x="0" y="0"/>
            <a:chExt cx="6090728" cy="4787142"/>
          </a:xfrm>
        </p:grpSpPr>
        <p:pic>
          <p:nvPicPr>
            <p:cNvPr id="17" name="Bild" descr="Bild">
              <a:extLst>
                <a:ext uri="{FF2B5EF4-FFF2-40B4-BE49-F238E27FC236}">
                  <a16:creationId xmlns:a16="http://schemas.microsoft.com/office/drawing/2014/main" id="{775773F4-C0B6-4667-8EAE-88AE902C0F20}"/>
                </a:ext>
              </a:extLst>
            </p:cNvPr>
            <p:cNvPicPr>
              <a:picLocks noChangeAspect="1"/>
            </p:cNvPicPr>
            <p:nvPr/>
          </p:nvPicPr>
          <p:blipFill>
            <a:blip r:embed="rId5"/>
            <a:stretch>
              <a:fillRect/>
            </a:stretch>
          </p:blipFill>
          <p:spPr>
            <a:xfrm>
              <a:off x="12700" y="355600"/>
              <a:ext cx="6065329" cy="4317243"/>
            </a:xfrm>
            <a:prstGeom prst="rect">
              <a:avLst/>
            </a:prstGeom>
            <a:ln>
              <a:noFill/>
            </a:ln>
            <a:effectLst/>
          </p:spPr>
        </p:pic>
        <p:pic>
          <p:nvPicPr>
            <p:cNvPr id="18" name="Bild" descr="Bild">
              <a:extLst>
                <a:ext uri="{FF2B5EF4-FFF2-40B4-BE49-F238E27FC236}">
                  <a16:creationId xmlns:a16="http://schemas.microsoft.com/office/drawing/2014/main" id="{FD5EBCB8-36E1-4F02-9DCD-43323D0CD841}"/>
                </a:ext>
              </a:extLst>
            </p:cNvPr>
            <p:cNvPicPr>
              <a:picLocks/>
            </p:cNvPicPr>
            <p:nvPr/>
          </p:nvPicPr>
          <p:blipFill>
            <a:blip r:embed="rId6"/>
            <a:stretch>
              <a:fillRect/>
            </a:stretch>
          </p:blipFill>
          <p:spPr>
            <a:xfrm>
              <a:off x="0" y="0"/>
              <a:ext cx="6090729" cy="4787143"/>
            </a:xfrm>
            <a:prstGeom prst="rect">
              <a:avLst/>
            </a:prstGeom>
            <a:effectLst/>
          </p:spPr>
        </p:pic>
      </p:grpSp>
      <p:sp>
        <p:nvSpPr>
          <p:cNvPr id="19" name="QR-Codes begegnen uns in unserem Alltag inzwischen recht häufig: im Supermarkt, auf Bedienungsanleitungen und sogar im Museum. Es handelt sich dabei um Codes aus schwarzen und weißen Quadraten, in die Informationen eingebettet sind. Diese kann man ganz l">
            <a:extLst>
              <a:ext uri="{FF2B5EF4-FFF2-40B4-BE49-F238E27FC236}">
                <a16:creationId xmlns:a16="http://schemas.microsoft.com/office/drawing/2014/main" id="{107477EE-54F2-4062-A089-A96183F22E7A}"/>
              </a:ext>
            </a:extLst>
          </p:cNvPr>
          <p:cNvSpPr txBox="1"/>
          <p:nvPr/>
        </p:nvSpPr>
        <p:spPr>
          <a:xfrm>
            <a:off x="3082852" y="3531792"/>
            <a:ext cx="12390218" cy="75950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defTabSz="449580">
              <a:lnSpc>
                <a:spcPct val="120000"/>
              </a:lnSpc>
              <a:defRPr sz="3400">
                <a:solidFill>
                  <a:srgbClr val="000000"/>
                </a:solidFill>
                <a:latin typeface="HandwrittenTwo"/>
                <a:ea typeface="HandwrittenTwo"/>
                <a:cs typeface="HandwrittenTwo"/>
                <a:sym typeface="HandwrittenTwo"/>
              </a:defRPr>
            </a:pPr>
            <a:r>
              <a:rPr lang="de-DE" sz="3400" dirty="0">
                <a:sym typeface="HandwrittenTwo"/>
              </a:rPr>
              <a:t>Die Welt der Zahlen zu entdecken ist eines der ersten großen und vor allem spannenden Themen nach Schuleintritt. Bereits nach wenigen Wochen in der ersten Klasse erstellen die Schülerinnen und Schüler gemeinsam mit einer Partnerin oder einem Partner mithilfe einer Journal-App ein persönliches Zahlenbuch zu den Zahlen 1 bis 10. Jede Zahl wird auf unterschiedliche Weise auf einer Seite des Zahlenbuchs dargestellt. Dabei nutzen die Kinder die verschiedenen Funktionen der App wie das Schreiben der Ziffern mit der Stiftfunktion, das Einfügen von passenden Fotos und das Erstellen einer Tonaufnahme zur Zahl. Diese Aufgabenstellung ermöglicht es den Schülerinnen und Schülern, ihr neu erworbenes Wissen digital auszudrücken und darzustellen. </a:t>
            </a:r>
            <a:endParaRPr dirty="0"/>
          </a:p>
        </p:txBody>
      </p:sp>
    </p:spTree>
    <p:extLst>
      <p:ext uri="{BB962C8B-B14F-4D97-AF65-F5344CB8AC3E}">
        <p14:creationId xmlns:p14="http://schemas.microsoft.com/office/powerpoint/2010/main" val="31573711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Abgerundetes Rechteck"/>
          <p:cNvSpPr/>
          <p:nvPr/>
        </p:nvSpPr>
        <p:spPr>
          <a:xfrm>
            <a:off x="251060" y="266519"/>
            <a:ext cx="23881880"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08" name="Bild" descr="Bild"/>
          <p:cNvPicPr>
            <a:picLocks noChangeAspect="1"/>
          </p:cNvPicPr>
          <p:nvPr/>
        </p:nvPicPr>
        <p:blipFill>
          <a:blip r:embed="rId2"/>
          <a:srcRect l="366" t="603" r="4" b="979"/>
          <a:stretch>
            <a:fillRect/>
          </a:stretch>
        </p:blipFill>
        <p:spPr>
          <a:xfrm>
            <a:off x="21725516" y="1161245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309" name="zurück zur Übersicht"/>
          <p:cNvSpPr txBox="1"/>
          <p:nvPr/>
        </p:nvSpPr>
        <p:spPr>
          <a:xfrm>
            <a:off x="21776157" y="12367790"/>
            <a:ext cx="2324101" cy="350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310" name="Rechteck">
            <a:hlinkClick r:id="rId3"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313" name="Abgerundetes Rechteck"/>
          <p:cNvGrpSpPr/>
          <p:nvPr/>
        </p:nvGrpSpPr>
        <p:grpSpPr>
          <a:xfrm>
            <a:off x="7134111" y="668143"/>
            <a:ext cx="9790722" cy="1499908"/>
            <a:chOff x="0" y="0"/>
            <a:chExt cx="9790721" cy="1499907"/>
          </a:xfrm>
        </p:grpSpPr>
        <p:sp>
          <p:nvSpPr>
            <p:cNvPr id="312" name="Abgerundetes Rechteck"/>
            <p:cNvSpPr/>
            <p:nvPr/>
          </p:nvSpPr>
          <p:spPr>
            <a:xfrm>
              <a:off x="50800" y="50800"/>
              <a:ext cx="9689122"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11" name="Abgerundetes Rechteck Abgerundetes Rechteck" descr="Abgerundetes Rechteck Abgerundetes Rechteck"/>
            <p:cNvPicPr>
              <a:picLocks/>
            </p:cNvPicPr>
            <p:nvPr/>
          </p:nvPicPr>
          <p:blipFill>
            <a:blip r:embed="rId4">
              <a:alphaModFix amt="53456"/>
            </a:blip>
            <a:stretch>
              <a:fillRect/>
            </a:stretch>
          </p:blipFill>
          <p:spPr>
            <a:xfrm>
              <a:off x="0" y="0"/>
              <a:ext cx="9790722" cy="1499908"/>
            </a:xfrm>
            <a:prstGeom prst="rect">
              <a:avLst/>
            </a:prstGeom>
            <a:effectLst/>
          </p:spPr>
        </p:pic>
      </p:grpSp>
      <p:sp>
        <p:nvSpPr>
          <p:cNvPr id="314" name="So könnte es aussehen"/>
          <p:cNvSpPr txBox="1"/>
          <p:nvPr/>
        </p:nvSpPr>
        <p:spPr>
          <a:xfrm>
            <a:off x="7354499" y="921078"/>
            <a:ext cx="9675002" cy="99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a:latin typeface="Chalkduster"/>
                <a:ea typeface="Chalkduster"/>
                <a:cs typeface="Chalkduster"/>
                <a:sym typeface="Chalkduster"/>
              </a:rPr>
              <a:t>So könnte es aussehen </a:t>
            </a:r>
            <a:r>
              <a:t>  </a:t>
            </a:r>
          </a:p>
        </p:txBody>
      </p:sp>
      <p:grpSp>
        <p:nvGrpSpPr>
          <p:cNvPr id="317" name="Bildschirmfoto 2021-05-02 um 17.55.23.png"/>
          <p:cNvGrpSpPr/>
          <p:nvPr/>
        </p:nvGrpSpPr>
        <p:grpSpPr>
          <a:xfrm rot="20354405">
            <a:off x="554182" y="4422844"/>
            <a:ext cx="6120841" cy="4769961"/>
            <a:chOff x="0" y="0"/>
            <a:chExt cx="6120839" cy="4769960"/>
          </a:xfrm>
        </p:grpSpPr>
        <p:pic>
          <p:nvPicPr>
            <p:cNvPr id="316" name="Bildschirmfoto 2021-05-02 um 17.55.23.png" descr="Bildschirmfoto 2021-05-02 um 17.55.23.png"/>
            <p:cNvPicPr>
              <a:picLocks noChangeAspect="1"/>
            </p:cNvPicPr>
            <p:nvPr/>
          </p:nvPicPr>
          <p:blipFill>
            <a:blip r:embed="rId5"/>
            <a:stretch>
              <a:fillRect/>
            </a:stretch>
          </p:blipFill>
          <p:spPr>
            <a:xfrm>
              <a:off x="215899" y="139700"/>
              <a:ext cx="5689041" cy="4211161"/>
            </a:xfrm>
            <a:prstGeom prst="rect">
              <a:avLst/>
            </a:prstGeom>
            <a:ln>
              <a:noFill/>
            </a:ln>
            <a:effectLst/>
          </p:spPr>
        </p:pic>
        <p:pic>
          <p:nvPicPr>
            <p:cNvPr id="315" name="Bildschirmfoto 2021-05-02 um 17.55.23.png" descr="Bildschirmfoto 2021-05-02 um 17.55.23.png"/>
            <p:cNvPicPr>
              <a:picLocks/>
            </p:cNvPicPr>
            <p:nvPr/>
          </p:nvPicPr>
          <p:blipFill>
            <a:blip r:embed="rId6"/>
            <a:stretch>
              <a:fillRect/>
            </a:stretch>
          </p:blipFill>
          <p:spPr>
            <a:xfrm>
              <a:off x="0" y="-1"/>
              <a:ext cx="6120840" cy="4769962"/>
            </a:xfrm>
            <a:prstGeom prst="rect">
              <a:avLst/>
            </a:prstGeom>
            <a:effectLst/>
          </p:spPr>
        </p:pic>
      </p:grpSp>
      <p:pic>
        <p:nvPicPr>
          <p:cNvPr id="318" name="Bildschirmfoto 2021-05-02 um 18.01.45.png" descr="Bildschirmfoto 2021-05-02 um 18.01.45.png"/>
          <p:cNvPicPr>
            <a:picLocks noChangeAspect="1"/>
          </p:cNvPicPr>
          <p:nvPr/>
        </p:nvPicPr>
        <p:blipFill>
          <a:blip r:embed="rId7"/>
          <a:stretch>
            <a:fillRect/>
          </a:stretch>
        </p:blipFill>
        <p:spPr>
          <a:xfrm>
            <a:off x="7824919" y="3152775"/>
            <a:ext cx="5640617" cy="4248465"/>
          </a:xfrm>
          <a:prstGeom prst="rect">
            <a:avLst/>
          </a:prstGeom>
          <a:ln w="12700">
            <a:miter lim="400000"/>
          </a:ln>
        </p:spPr>
      </p:pic>
      <p:pic>
        <p:nvPicPr>
          <p:cNvPr id="319" name="Bildschirmfoto 2021-05-02 um 18.02.25.png" descr="Bildschirmfoto 2021-05-02 um 18.02.25.png"/>
          <p:cNvPicPr>
            <a:picLocks/>
          </p:cNvPicPr>
          <p:nvPr/>
        </p:nvPicPr>
        <p:blipFill>
          <a:blip r:embed="rId8"/>
          <a:stretch>
            <a:fillRect/>
          </a:stretch>
        </p:blipFill>
        <p:spPr>
          <a:xfrm>
            <a:off x="13710775" y="3113150"/>
            <a:ext cx="5620192" cy="4276915"/>
          </a:xfrm>
          <a:prstGeom prst="rect">
            <a:avLst/>
          </a:prstGeom>
          <a:ln w="12700">
            <a:miter lim="400000"/>
          </a:ln>
        </p:spPr>
      </p:pic>
      <p:pic>
        <p:nvPicPr>
          <p:cNvPr id="320" name="Bildschirmfoto 2021-05-02 um 18.02.59.png" descr="Bildschirmfoto 2021-05-02 um 18.02.59.png"/>
          <p:cNvPicPr>
            <a:picLocks/>
          </p:cNvPicPr>
          <p:nvPr/>
        </p:nvPicPr>
        <p:blipFill>
          <a:blip r:embed="rId9"/>
          <a:stretch>
            <a:fillRect/>
          </a:stretch>
        </p:blipFill>
        <p:spPr>
          <a:xfrm>
            <a:off x="7824919" y="7676760"/>
            <a:ext cx="5651084" cy="4280142"/>
          </a:xfrm>
          <a:prstGeom prst="rect">
            <a:avLst/>
          </a:prstGeom>
          <a:ln w="12700">
            <a:miter lim="400000"/>
          </a:ln>
        </p:spPr>
      </p:pic>
      <p:pic>
        <p:nvPicPr>
          <p:cNvPr id="321" name="Bildschirmfoto 2021-05-02 um 18.03.55.png" descr="Bildschirmfoto 2021-05-02 um 18.03.55.png"/>
          <p:cNvPicPr>
            <a:picLocks/>
          </p:cNvPicPr>
          <p:nvPr/>
        </p:nvPicPr>
        <p:blipFill>
          <a:blip r:embed="rId10"/>
          <a:stretch>
            <a:fillRect/>
          </a:stretch>
        </p:blipFill>
        <p:spPr>
          <a:xfrm>
            <a:off x="13721241" y="7661360"/>
            <a:ext cx="5617753" cy="4310941"/>
          </a:xfrm>
          <a:prstGeom prst="rect">
            <a:avLst/>
          </a:prstGeom>
          <a:ln w="12700">
            <a:miter lim="400000"/>
          </a:ln>
        </p:spPr>
      </p:pic>
      <p:sp>
        <p:nvSpPr>
          <p:cNvPr id="17" name="Rechteck 16">
            <a:hlinkClick r:id="rId3" action="ppaction://hlinksldjump"/>
            <a:extLst>
              <a:ext uri="{FF2B5EF4-FFF2-40B4-BE49-F238E27FC236}">
                <a16:creationId xmlns:a16="http://schemas.microsoft.com/office/drawing/2014/main" id="{25FEABE8-55E1-C840-84EA-D5B1734A22DF}"/>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bgerundetes Rechteck"/>
          <p:cNvSpPr/>
          <p:nvPr/>
        </p:nvSpPr>
        <p:spPr>
          <a:xfrm>
            <a:off x="251059" y="266518"/>
            <a:ext cx="23881880"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grpSp>
        <p:nvGrpSpPr>
          <p:cNvPr id="154" name="Abgerundetes Rechteck"/>
          <p:cNvGrpSpPr/>
          <p:nvPr/>
        </p:nvGrpSpPr>
        <p:grpSpPr>
          <a:xfrm>
            <a:off x="16831074" y="7740494"/>
            <a:ext cx="5022786" cy="1499909"/>
            <a:chOff x="0" y="0"/>
            <a:chExt cx="5022784" cy="1499907"/>
          </a:xfrm>
        </p:grpSpPr>
        <p:sp>
          <p:nvSpPr>
            <p:cNvPr id="153" name="Abgerundetes Rechteck"/>
            <p:cNvSpPr/>
            <p:nvPr/>
          </p:nvSpPr>
          <p:spPr>
            <a:xfrm>
              <a:off x="50800" y="50800"/>
              <a:ext cx="4921185" cy="1398308"/>
            </a:xfrm>
            <a:prstGeom prst="roundRect">
              <a:avLst>
                <a:gd name="adj" fmla="val 20703"/>
              </a:avLst>
            </a:prstGeom>
            <a:solidFill>
              <a:srgbClr val="008FB0">
                <a:alpha val="2078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dirty="0"/>
            </a:p>
          </p:txBody>
        </p:sp>
        <p:pic>
          <p:nvPicPr>
            <p:cNvPr id="152" name="Abgerundetes Rechteck Abgerundetes Rechteck" descr="Abgerundetes Rechteck Abgerundetes Rechteck"/>
            <p:cNvPicPr>
              <a:picLocks/>
            </p:cNvPicPr>
            <p:nvPr/>
          </p:nvPicPr>
          <p:blipFill>
            <a:blip r:embed="rId2">
              <a:alphaModFix amt="20786"/>
            </a:blip>
            <a:stretch>
              <a:fillRect/>
            </a:stretch>
          </p:blipFill>
          <p:spPr>
            <a:xfrm>
              <a:off x="0" y="0"/>
              <a:ext cx="5022785" cy="1499908"/>
            </a:xfrm>
            <a:prstGeom prst="rect">
              <a:avLst/>
            </a:prstGeom>
            <a:effectLst/>
          </p:spPr>
        </p:pic>
      </p:grpSp>
      <p:sp>
        <p:nvSpPr>
          <p:cNvPr id="155" name="Lehrplanbezug: M LB 1.1…"/>
          <p:cNvSpPr txBox="1"/>
          <p:nvPr/>
        </p:nvSpPr>
        <p:spPr>
          <a:xfrm>
            <a:off x="1513322" y="2506296"/>
            <a:ext cx="10597725" cy="10397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3700" b="1">
                <a:solidFill>
                  <a:srgbClr val="000000"/>
                </a:solidFill>
                <a:latin typeface="Calibri"/>
                <a:ea typeface="Calibri"/>
                <a:cs typeface="Calibri"/>
                <a:sym typeface="Calibri"/>
              </a:defRPr>
            </a:pPr>
            <a:r>
              <a:rPr dirty="0" err="1"/>
              <a:t>Lehrplanbezug</a:t>
            </a:r>
            <a:r>
              <a:rPr dirty="0"/>
              <a:t>: </a:t>
            </a:r>
            <a:r>
              <a:rPr b="1" dirty="0"/>
              <a:t>M </a:t>
            </a:r>
            <a:r>
              <a:rPr lang="de-DE" b="1" dirty="0"/>
              <a:t>1/2</a:t>
            </a:r>
            <a:r>
              <a:rPr b="1" dirty="0"/>
              <a:t> 1.1</a:t>
            </a:r>
          </a:p>
          <a:p>
            <a:pPr algn="l">
              <a:defRPr sz="800" b="1">
                <a:solidFill>
                  <a:srgbClr val="000000"/>
                </a:solidFill>
                <a:latin typeface="Calibri"/>
                <a:ea typeface="Calibri"/>
                <a:cs typeface="Calibri"/>
                <a:sym typeface="Calibri"/>
              </a:defRPr>
            </a:pPr>
            <a:endParaRPr b="0" dirty="0"/>
          </a:p>
          <a:p>
            <a:pPr algn="l">
              <a:defRPr sz="3700" b="1">
                <a:solidFill>
                  <a:srgbClr val="000000"/>
                </a:solidFill>
                <a:latin typeface="Calibri"/>
                <a:ea typeface="Calibri"/>
                <a:cs typeface="Calibri"/>
                <a:sym typeface="Calibri"/>
              </a:defRPr>
            </a:pPr>
            <a:r>
              <a:rPr dirty="0" err="1"/>
              <a:t>Zeitbedarf</a:t>
            </a:r>
            <a:r>
              <a:rPr dirty="0"/>
              <a:t>: </a:t>
            </a:r>
            <a:r>
              <a:rPr b="0" dirty="0"/>
              <a:t>ca. 4-6 UZE </a:t>
            </a:r>
          </a:p>
          <a:p>
            <a:pPr algn="l">
              <a:defRPr sz="800" b="1">
                <a:solidFill>
                  <a:srgbClr val="000000"/>
                </a:solidFill>
                <a:latin typeface="Calibri"/>
                <a:ea typeface="Calibri"/>
                <a:cs typeface="Calibri"/>
                <a:sym typeface="Calibri"/>
              </a:defRPr>
            </a:pPr>
            <a:endParaRPr b="0" dirty="0"/>
          </a:p>
          <a:p>
            <a:pPr algn="l">
              <a:defRPr sz="3700" b="1">
                <a:solidFill>
                  <a:srgbClr val="000000"/>
                </a:solidFill>
                <a:latin typeface="Calibri"/>
                <a:ea typeface="Calibri"/>
                <a:cs typeface="Calibri"/>
                <a:sym typeface="Calibri"/>
              </a:defRPr>
            </a:pPr>
            <a:r>
              <a:rPr dirty="0" err="1"/>
              <a:t>Technische</a:t>
            </a:r>
            <a:r>
              <a:rPr dirty="0"/>
              <a:t> </a:t>
            </a:r>
            <a:r>
              <a:rPr dirty="0" err="1"/>
              <a:t>Ausstattung</a:t>
            </a:r>
            <a:r>
              <a:rPr dirty="0"/>
              <a:t>/Hardware: </a:t>
            </a:r>
          </a:p>
          <a:p>
            <a:pPr algn="l">
              <a:defRPr sz="3700">
                <a:solidFill>
                  <a:srgbClr val="000000"/>
                </a:solidFill>
                <a:latin typeface="Calibri"/>
                <a:ea typeface="Calibri"/>
                <a:cs typeface="Calibri"/>
                <a:sym typeface="Calibri"/>
              </a:defRPr>
            </a:pPr>
            <a:r>
              <a:rPr dirty="0"/>
              <a:t>   Tablet </a:t>
            </a:r>
            <a:r>
              <a:rPr dirty="0" err="1"/>
              <a:t>mit</a:t>
            </a:r>
            <a:r>
              <a:rPr dirty="0"/>
              <a:t> </a:t>
            </a:r>
            <a:r>
              <a:rPr dirty="0" err="1"/>
              <a:t>Kamerafunktion</a:t>
            </a:r>
            <a:r>
              <a:rPr dirty="0"/>
              <a:t> und    </a:t>
            </a:r>
          </a:p>
          <a:p>
            <a:pPr algn="l">
              <a:defRPr sz="3700">
                <a:solidFill>
                  <a:srgbClr val="000000"/>
                </a:solidFill>
                <a:latin typeface="Calibri"/>
                <a:ea typeface="Calibri"/>
                <a:cs typeface="Calibri"/>
                <a:sym typeface="Calibri"/>
              </a:defRPr>
            </a:pPr>
            <a:r>
              <a:rPr dirty="0"/>
              <a:t>   </a:t>
            </a:r>
            <a:r>
              <a:rPr dirty="0" err="1"/>
              <a:t>Aufnahmefunktion</a:t>
            </a:r>
            <a:endParaRPr dirty="0"/>
          </a:p>
          <a:p>
            <a:pPr algn="l">
              <a:defRPr sz="800">
                <a:solidFill>
                  <a:srgbClr val="000000"/>
                </a:solidFill>
                <a:latin typeface="Calibri"/>
                <a:ea typeface="Calibri"/>
                <a:cs typeface="Calibri"/>
                <a:sym typeface="Calibri"/>
              </a:defRPr>
            </a:pPr>
            <a:endParaRPr dirty="0"/>
          </a:p>
          <a:p>
            <a:pPr algn="l">
              <a:defRPr sz="3700" b="1">
                <a:solidFill>
                  <a:srgbClr val="000000"/>
                </a:solidFill>
                <a:latin typeface="Calibri"/>
                <a:ea typeface="Calibri"/>
                <a:cs typeface="Calibri"/>
                <a:sym typeface="Calibri"/>
              </a:defRPr>
            </a:pPr>
            <a:r>
              <a:rPr dirty="0"/>
              <a:t>Software: </a:t>
            </a:r>
          </a:p>
          <a:p>
            <a:pPr algn="l">
              <a:defRPr sz="3700" b="1">
                <a:solidFill>
                  <a:srgbClr val="000000"/>
                </a:solidFill>
                <a:latin typeface="Calibri"/>
                <a:ea typeface="Calibri"/>
                <a:cs typeface="Calibri"/>
                <a:sym typeface="Calibri"/>
              </a:defRPr>
            </a:pPr>
            <a:r>
              <a:rPr lang="de-DE" b="0" dirty="0"/>
              <a:t>   </a:t>
            </a:r>
            <a:r>
              <a:rPr lang="de-DE" b="0" dirty="0" err="1"/>
              <a:t>mebis</a:t>
            </a:r>
            <a:r>
              <a:rPr lang="de-DE" b="0" dirty="0"/>
              <a:t>-Tafel, </a:t>
            </a:r>
            <a:r>
              <a:rPr b="0" dirty="0"/>
              <a:t>App MS </a:t>
            </a:r>
            <a:r>
              <a:rPr b="0" dirty="0" err="1"/>
              <a:t>Powerpoint</a:t>
            </a:r>
            <a:r>
              <a:rPr b="0" dirty="0"/>
              <a:t>, </a:t>
            </a:r>
            <a:endParaRPr lang="de-DE" b="0" dirty="0"/>
          </a:p>
          <a:p>
            <a:pPr algn="l">
              <a:defRPr sz="3700" b="1">
                <a:solidFill>
                  <a:srgbClr val="000000"/>
                </a:solidFill>
                <a:latin typeface="Calibri"/>
                <a:ea typeface="Calibri"/>
                <a:cs typeface="Calibri"/>
                <a:sym typeface="Calibri"/>
              </a:defRPr>
            </a:pPr>
            <a:r>
              <a:rPr lang="de-DE" dirty="0"/>
              <a:t>   </a:t>
            </a:r>
            <a:r>
              <a:rPr b="0" dirty="0"/>
              <a:t>Keynote </a:t>
            </a:r>
            <a:r>
              <a:rPr b="0" dirty="0" err="1"/>
              <a:t>oder</a:t>
            </a:r>
            <a:r>
              <a:rPr b="0" dirty="0"/>
              <a:t>    </a:t>
            </a:r>
          </a:p>
          <a:p>
            <a:pPr algn="l">
              <a:defRPr sz="3700" b="1">
                <a:solidFill>
                  <a:srgbClr val="000000"/>
                </a:solidFill>
                <a:latin typeface="Calibri"/>
                <a:ea typeface="Calibri"/>
                <a:cs typeface="Calibri"/>
                <a:sym typeface="Calibri"/>
              </a:defRPr>
            </a:pPr>
            <a:r>
              <a:rPr b="0" dirty="0"/>
              <a:t>   App Book Creator </a:t>
            </a:r>
            <a:r>
              <a:rPr b="0" dirty="0" err="1"/>
              <a:t>bzw</a:t>
            </a:r>
            <a:r>
              <a:rPr b="0" dirty="0"/>
              <a:t>. </a:t>
            </a:r>
          </a:p>
          <a:p>
            <a:pPr algn="l">
              <a:defRPr sz="3700" b="1">
                <a:solidFill>
                  <a:srgbClr val="000000"/>
                </a:solidFill>
                <a:latin typeface="Calibri"/>
                <a:ea typeface="Calibri"/>
                <a:cs typeface="Calibri"/>
                <a:sym typeface="Calibri"/>
              </a:defRPr>
            </a:pPr>
            <a:r>
              <a:rPr b="0" dirty="0"/>
              <a:t>   </a:t>
            </a:r>
            <a:r>
              <a:rPr b="0" dirty="0" err="1"/>
              <a:t>Internetzugang</a:t>
            </a:r>
            <a:r>
              <a:rPr b="0" dirty="0"/>
              <a:t> </a:t>
            </a:r>
            <a:r>
              <a:rPr b="0" dirty="0" err="1"/>
              <a:t>für</a:t>
            </a:r>
            <a:r>
              <a:rPr b="0" dirty="0"/>
              <a:t> die    </a:t>
            </a:r>
          </a:p>
          <a:p>
            <a:pPr algn="l">
              <a:defRPr sz="3700" b="1">
                <a:solidFill>
                  <a:srgbClr val="000000"/>
                </a:solidFill>
                <a:latin typeface="Calibri"/>
                <a:ea typeface="Calibri"/>
                <a:cs typeface="Calibri"/>
                <a:sym typeface="Calibri"/>
              </a:defRPr>
            </a:pPr>
            <a:r>
              <a:rPr b="0" dirty="0"/>
              <a:t>   </a:t>
            </a:r>
            <a:r>
              <a:rPr b="0" dirty="0" err="1"/>
              <a:t>browserbasierte</a:t>
            </a:r>
            <a:r>
              <a:rPr b="0" dirty="0"/>
              <a:t> </a:t>
            </a:r>
            <a:r>
              <a:rPr b="0" dirty="0" err="1"/>
              <a:t>Variante</a:t>
            </a:r>
            <a:endParaRPr b="0" dirty="0"/>
          </a:p>
          <a:p>
            <a:pPr algn="l">
              <a:defRPr sz="800" b="1">
                <a:solidFill>
                  <a:srgbClr val="000000"/>
                </a:solidFill>
                <a:latin typeface="Calibri"/>
                <a:ea typeface="Calibri"/>
                <a:cs typeface="Calibri"/>
                <a:sym typeface="Calibri"/>
              </a:defRPr>
            </a:pPr>
            <a:endParaRPr b="0" dirty="0"/>
          </a:p>
          <a:p>
            <a:pPr algn="l">
              <a:defRPr sz="3700" b="1">
                <a:solidFill>
                  <a:srgbClr val="000000"/>
                </a:solidFill>
                <a:latin typeface="Calibri"/>
                <a:ea typeface="Calibri"/>
                <a:cs typeface="Calibri"/>
                <a:sym typeface="Calibri"/>
              </a:defRPr>
            </a:pPr>
            <a:r>
              <a:rPr dirty="0" err="1"/>
              <a:t>Sonstiges</a:t>
            </a:r>
            <a:r>
              <a:rPr dirty="0"/>
              <a:t> Material: </a:t>
            </a:r>
            <a:r>
              <a:rPr b="0" dirty="0" err="1"/>
              <a:t>verschiedene</a:t>
            </a:r>
            <a:r>
              <a:rPr b="0" dirty="0"/>
              <a:t> </a:t>
            </a:r>
          </a:p>
          <a:p>
            <a:pPr algn="l">
              <a:defRPr sz="3700" b="1">
                <a:solidFill>
                  <a:srgbClr val="000000"/>
                </a:solidFill>
                <a:latin typeface="Calibri"/>
                <a:ea typeface="Calibri"/>
                <a:cs typeface="Calibri"/>
                <a:sym typeface="Calibri"/>
              </a:defRPr>
            </a:pPr>
            <a:r>
              <a:rPr b="0" dirty="0"/>
              <a:t>   </a:t>
            </a:r>
            <a:r>
              <a:rPr b="0" dirty="0" err="1"/>
              <a:t>Gegenstände</a:t>
            </a:r>
            <a:r>
              <a:rPr b="0" dirty="0"/>
              <a:t>, um </a:t>
            </a:r>
            <a:r>
              <a:rPr b="0" dirty="0" err="1"/>
              <a:t>Zahlen</a:t>
            </a:r>
            <a:r>
              <a:rPr b="0" dirty="0"/>
              <a:t> von </a:t>
            </a:r>
          </a:p>
          <a:p>
            <a:pPr algn="l">
              <a:defRPr sz="3700" b="1">
                <a:solidFill>
                  <a:srgbClr val="000000"/>
                </a:solidFill>
                <a:latin typeface="Calibri"/>
                <a:ea typeface="Calibri"/>
                <a:cs typeface="Calibri"/>
                <a:sym typeface="Calibri"/>
              </a:defRPr>
            </a:pPr>
            <a:r>
              <a:rPr b="0" dirty="0"/>
              <a:t>   1-10 </a:t>
            </a:r>
            <a:r>
              <a:rPr b="0" dirty="0" err="1"/>
              <a:t>darstellen</a:t>
            </a:r>
            <a:r>
              <a:rPr b="0" dirty="0"/>
              <a:t> </a:t>
            </a:r>
            <a:r>
              <a:rPr b="0" dirty="0" err="1"/>
              <a:t>zu</a:t>
            </a:r>
            <a:r>
              <a:rPr b="0" dirty="0"/>
              <a:t> </a:t>
            </a:r>
            <a:r>
              <a:rPr b="0" dirty="0" err="1"/>
              <a:t>können</a:t>
            </a:r>
            <a:r>
              <a:rPr b="0" dirty="0"/>
              <a:t> (</a:t>
            </a:r>
            <a:r>
              <a:rPr b="0" dirty="0" err="1"/>
              <a:t>Stifte</a:t>
            </a:r>
            <a:r>
              <a:rPr b="0" dirty="0"/>
              <a:t>, </a:t>
            </a:r>
          </a:p>
          <a:p>
            <a:pPr algn="l">
              <a:defRPr sz="3700" b="1">
                <a:solidFill>
                  <a:srgbClr val="000000"/>
                </a:solidFill>
                <a:latin typeface="Calibri"/>
                <a:ea typeface="Calibri"/>
                <a:cs typeface="Calibri"/>
                <a:sym typeface="Calibri"/>
              </a:defRPr>
            </a:pPr>
            <a:r>
              <a:rPr b="0" dirty="0"/>
              <a:t>   </a:t>
            </a:r>
            <a:r>
              <a:rPr b="0" dirty="0" err="1"/>
              <a:t>Bücher</a:t>
            </a:r>
            <a:r>
              <a:rPr b="0" dirty="0"/>
              <a:t>, </a:t>
            </a:r>
            <a:r>
              <a:rPr b="0" dirty="0" err="1"/>
              <a:t>Büroklammern</a:t>
            </a:r>
            <a:r>
              <a:rPr b="0" dirty="0"/>
              <a:t>,…)</a:t>
            </a:r>
          </a:p>
          <a:p>
            <a:pPr algn="l">
              <a:defRPr sz="800" b="1">
                <a:solidFill>
                  <a:srgbClr val="000000"/>
                </a:solidFill>
                <a:latin typeface="Calibri"/>
                <a:ea typeface="Calibri"/>
                <a:cs typeface="Calibri"/>
                <a:sym typeface="Calibri"/>
              </a:defRPr>
            </a:pPr>
            <a:endParaRPr b="0" dirty="0"/>
          </a:p>
          <a:p>
            <a:pPr algn="l">
              <a:defRPr sz="3700" b="1">
                <a:solidFill>
                  <a:srgbClr val="000000"/>
                </a:solidFill>
                <a:latin typeface="Calibri"/>
                <a:ea typeface="Calibri"/>
                <a:cs typeface="Calibri"/>
                <a:sym typeface="Calibri"/>
              </a:defRPr>
            </a:pPr>
            <a:r>
              <a:rPr dirty="0" err="1"/>
              <a:t>Gruppengröße</a:t>
            </a:r>
            <a:r>
              <a:rPr dirty="0"/>
              <a:t>: </a:t>
            </a:r>
            <a:r>
              <a:rPr b="0" dirty="0"/>
              <a:t>ab 2 </a:t>
            </a:r>
            <a:r>
              <a:rPr b="0" dirty="0" err="1"/>
              <a:t>Kindern</a:t>
            </a:r>
            <a:r>
              <a:rPr b="0" dirty="0"/>
              <a:t> bis </a:t>
            </a:r>
          </a:p>
          <a:p>
            <a:pPr algn="l">
              <a:defRPr sz="3700" b="1">
                <a:solidFill>
                  <a:srgbClr val="000000"/>
                </a:solidFill>
                <a:latin typeface="Calibri"/>
                <a:ea typeface="Calibri"/>
                <a:cs typeface="Calibri"/>
                <a:sym typeface="Calibri"/>
              </a:defRPr>
            </a:pPr>
            <a:r>
              <a:rPr b="0" dirty="0"/>
              <a:t>   </a:t>
            </a:r>
            <a:r>
              <a:rPr b="0" dirty="0" err="1"/>
              <a:t>Klassenstärke</a:t>
            </a:r>
            <a:endParaRPr b="0" dirty="0"/>
          </a:p>
        </p:txBody>
      </p:sp>
      <p:sp>
        <p:nvSpPr>
          <p:cNvPr id="156" name="Mein Zahlenbuch"/>
          <p:cNvSpPr txBox="1"/>
          <p:nvPr/>
        </p:nvSpPr>
        <p:spPr>
          <a:xfrm>
            <a:off x="1414068" y="949761"/>
            <a:ext cx="6953828" cy="902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500"/>
            </a:pPr>
            <a:r>
              <a:rPr lang="de-DE" sz="5200" dirty="0">
                <a:solidFill>
                  <a:srgbClr val="000000"/>
                </a:solidFill>
                <a:latin typeface="Chalkduster"/>
                <a:ea typeface="Chalkduster"/>
                <a:cs typeface="Chalkduster"/>
                <a:sym typeface="Chalkduster"/>
              </a:rPr>
              <a:t>Unser</a:t>
            </a:r>
            <a:r>
              <a:rPr sz="5200" dirty="0">
                <a:solidFill>
                  <a:srgbClr val="000000"/>
                </a:solidFill>
                <a:latin typeface="Chalkduster"/>
                <a:ea typeface="Chalkduster"/>
                <a:cs typeface="Chalkduster"/>
                <a:sym typeface="Chalkduster"/>
              </a:rPr>
              <a:t> </a:t>
            </a:r>
            <a:r>
              <a:rPr sz="5200" dirty="0" err="1">
                <a:solidFill>
                  <a:srgbClr val="000000"/>
                </a:solidFill>
                <a:latin typeface="Chalkduster"/>
                <a:ea typeface="Chalkduster"/>
                <a:cs typeface="Chalkduster"/>
                <a:sym typeface="Chalkduster"/>
              </a:rPr>
              <a:t>Zahlenbuch</a:t>
            </a:r>
            <a:r>
              <a:rPr dirty="0"/>
              <a:t> </a:t>
            </a:r>
          </a:p>
        </p:txBody>
      </p:sp>
      <p:pic>
        <p:nvPicPr>
          <p:cNvPr id="157" name="Rechteck Rechteck" descr="Rechteck Rechteck"/>
          <p:cNvPicPr>
            <a:picLocks/>
          </p:cNvPicPr>
          <p:nvPr/>
        </p:nvPicPr>
        <p:blipFill>
          <a:blip r:embed="rId3"/>
          <a:stretch>
            <a:fillRect/>
          </a:stretch>
        </p:blipFill>
        <p:spPr>
          <a:xfrm>
            <a:off x="448246" y="2223201"/>
            <a:ext cx="8441757" cy="10686517"/>
          </a:xfrm>
          <a:prstGeom prst="rect">
            <a:avLst/>
          </a:prstGeom>
        </p:spPr>
      </p:pic>
      <p:sp>
        <p:nvSpPr>
          <p:cNvPr id="159" name="Kennenlernen der Anwendung"/>
          <p:cNvSpPr txBox="1"/>
          <p:nvPr/>
        </p:nvSpPr>
        <p:spPr>
          <a:xfrm>
            <a:off x="17218966" y="7908606"/>
            <a:ext cx="4247002" cy="1163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000000"/>
                </a:solidFill>
                <a:latin typeface="Chalkduster"/>
                <a:ea typeface="Chalkduster"/>
                <a:cs typeface="Chalkduster"/>
                <a:sym typeface="Chalkduster"/>
              </a:defRPr>
            </a:lvl1pPr>
          </a:lstStyle>
          <a:p>
            <a:r>
              <a:t>Kennenlernen der Anwendung</a:t>
            </a:r>
          </a:p>
        </p:txBody>
      </p:sp>
      <p:grpSp>
        <p:nvGrpSpPr>
          <p:cNvPr id="162" name="Abgerundetes Rechteck"/>
          <p:cNvGrpSpPr/>
          <p:nvPr/>
        </p:nvGrpSpPr>
        <p:grpSpPr>
          <a:xfrm>
            <a:off x="13020335" y="1578088"/>
            <a:ext cx="4922369" cy="1499908"/>
            <a:chOff x="0" y="0"/>
            <a:chExt cx="4922367" cy="1499907"/>
          </a:xfrm>
        </p:grpSpPr>
        <p:sp>
          <p:nvSpPr>
            <p:cNvPr id="161"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0" name="Abgerundetes Rechteck Abgerundetes Rechteck" descr="Abgerundetes Rechteck Abgerundetes Rechteck"/>
            <p:cNvPicPr>
              <a:picLocks/>
            </p:cNvPicPr>
            <p:nvPr/>
          </p:nvPicPr>
          <p:blipFill>
            <a:blip r:embed="rId4">
              <a:alphaModFix amt="53456"/>
            </a:blip>
            <a:stretch>
              <a:fillRect/>
            </a:stretch>
          </p:blipFill>
          <p:spPr>
            <a:xfrm>
              <a:off x="0" y="0"/>
              <a:ext cx="4922368" cy="1499908"/>
            </a:xfrm>
            <a:prstGeom prst="rect">
              <a:avLst/>
            </a:prstGeom>
            <a:effectLst/>
          </p:spPr>
        </p:pic>
      </p:grpSp>
      <p:sp>
        <p:nvSpPr>
          <p:cNvPr id="163" name="Aufgabe"/>
          <p:cNvSpPr txBox="1"/>
          <p:nvPr/>
        </p:nvSpPr>
        <p:spPr>
          <a:xfrm>
            <a:off x="14525315" y="2012899"/>
            <a:ext cx="1912411" cy="630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a:latin typeface="Chalkduster"/>
                <a:ea typeface="Chalkduster"/>
                <a:cs typeface="Chalkduster"/>
                <a:sym typeface="Chalkduster"/>
              </a:rPr>
              <a:t>Aufgabe</a:t>
            </a:r>
            <a:r>
              <a:t>  </a:t>
            </a:r>
          </a:p>
        </p:txBody>
      </p:sp>
      <p:grpSp>
        <p:nvGrpSpPr>
          <p:cNvPr id="166" name="Abgerundetes Rechteck"/>
          <p:cNvGrpSpPr/>
          <p:nvPr/>
        </p:nvGrpSpPr>
        <p:grpSpPr>
          <a:xfrm>
            <a:off x="13020335" y="3624410"/>
            <a:ext cx="4922369" cy="1499908"/>
            <a:chOff x="0" y="0"/>
            <a:chExt cx="4922367" cy="1499907"/>
          </a:xfrm>
        </p:grpSpPr>
        <p:sp>
          <p:nvSpPr>
            <p:cNvPr id="165"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4" name="Abgerundetes Rechteck Abgerundetes Rechteck" descr="Abgerundetes Rechteck Abgerundetes Rechteck"/>
            <p:cNvPicPr>
              <a:picLocks/>
            </p:cNvPicPr>
            <p:nvPr/>
          </p:nvPicPr>
          <p:blipFill>
            <a:blip r:embed="rId4">
              <a:alphaModFix amt="53456"/>
            </a:blip>
            <a:stretch>
              <a:fillRect/>
            </a:stretch>
          </p:blipFill>
          <p:spPr>
            <a:xfrm>
              <a:off x="0" y="0"/>
              <a:ext cx="4922368" cy="1499908"/>
            </a:xfrm>
            <a:prstGeom prst="rect">
              <a:avLst/>
            </a:prstGeom>
            <a:effectLst/>
          </p:spPr>
        </p:pic>
      </p:grpSp>
      <p:sp>
        <p:nvSpPr>
          <p:cNvPr id="167" name="Vorwissen der Schüler"/>
          <p:cNvSpPr txBox="1"/>
          <p:nvPr/>
        </p:nvSpPr>
        <p:spPr>
          <a:xfrm>
            <a:off x="13178882" y="4065487"/>
            <a:ext cx="4605274" cy="6177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2700">
                <a:latin typeface="Chalkduster"/>
                <a:ea typeface="Chalkduster"/>
                <a:cs typeface="Chalkduster"/>
                <a:sym typeface="Chalkduster"/>
              </a:rPr>
              <a:t>Vorwissen der Schüler</a:t>
            </a:r>
            <a:r>
              <a:t>  </a:t>
            </a:r>
          </a:p>
        </p:txBody>
      </p:sp>
      <p:grpSp>
        <p:nvGrpSpPr>
          <p:cNvPr id="170" name="Abgerundetes Rechteck"/>
          <p:cNvGrpSpPr/>
          <p:nvPr/>
        </p:nvGrpSpPr>
        <p:grpSpPr>
          <a:xfrm>
            <a:off x="13178882" y="5548993"/>
            <a:ext cx="4922369" cy="1499909"/>
            <a:chOff x="0" y="0"/>
            <a:chExt cx="4922367" cy="1499907"/>
          </a:xfrm>
        </p:grpSpPr>
        <p:sp>
          <p:nvSpPr>
            <p:cNvPr id="169"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8" name="Abgerundetes Rechteck Abgerundetes Rechteck" descr="Abgerundetes Rechteck Abgerundetes Rechteck"/>
            <p:cNvPicPr>
              <a:picLocks/>
            </p:cNvPicPr>
            <p:nvPr/>
          </p:nvPicPr>
          <p:blipFill>
            <a:blip r:embed="rId4">
              <a:alphaModFix amt="53456"/>
            </a:blip>
            <a:stretch>
              <a:fillRect/>
            </a:stretch>
          </p:blipFill>
          <p:spPr>
            <a:xfrm>
              <a:off x="0" y="0"/>
              <a:ext cx="4922368" cy="1499908"/>
            </a:xfrm>
            <a:prstGeom prst="rect">
              <a:avLst/>
            </a:prstGeom>
            <a:effectLst/>
          </p:spPr>
        </p:pic>
      </p:grpSp>
      <p:sp>
        <p:nvSpPr>
          <p:cNvPr id="171" name="Ablauf der Einheit"/>
          <p:cNvSpPr txBox="1"/>
          <p:nvPr/>
        </p:nvSpPr>
        <p:spPr>
          <a:xfrm>
            <a:off x="13434829" y="5971273"/>
            <a:ext cx="4410473" cy="655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3000">
                <a:latin typeface="Chalkduster"/>
                <a:ea typeface="Chalkduster"/>
                <a:cs typeface="Chalkduster"/>
                <a:sym typeface="Chalkduster"/>
              </a:rPr>
              <a:t>Ablauf der Einheit </a:t>
            </a:r>
            <a:r>
              <a:t> </a:t>
            </a:r>
          </a:p>
        </p:txBody>
      </p:sp>
      <p:grpSp>
        <p:nvGrpSpPr>
          <p:cNvPr id="174" name="Bild"/>
          <p:cNvGrpSpPr/>
          <p:nvPr/>
        </p:nvGrpSpPr>
        <p:grpSpPr>
          <a:xfrm rot="720000">
            <a:off x="18638652" y="798495"/>
            <a:ext cx="4706502" cy="3563104"/>
            <a:chOff x="0" y="0"/>
            <a:chExt cx="4706501" cy="3563103"/>
          </a:xfrm>
        </p:grpSpPr>
        <p:pic>
          <p:nvPicPr>
            <p:cNvPr id="173" name="Bild" descr="Bild"/>
            <p:cNvPicPr>
              <a:picLocks noChangeAspect="1"/>
            </p:cNvPicPr>
            <p:nvPr/>
          </p:nvPicPr>
          <p:blipFill>
            <a:blip r:embed="rId5"/>
            <a:stretch>
              <a:fillRect/>
            </a:stretch>
          </p:blipFill>
          <p:spPr>
            <a:xfrm>
              <a:off x="127000" y="88899"/>
              <a:ext cx="4452502" cy="3232905"/>
            </a:xfrm>
            <a:prstGeom prst="rect">
              <a:avLst/>
            </a:prstGeom>
            <a:ln>
              <a:noFill/>
            </a:ln>
            <a:effectLst/>
          </p:spPr>
        </p:pic>
        <p:pic>
          <p:nvPicPr>
            <p:cNvPr id="172" name="Bild" descr="Bild"/>
            <p:cNvPicPr>
              <a:picLocks/>
            </p:cNvPicPr>
            <p:nvPr/>
          </p:nvPicPr>
          <p:blipFill>
            <a:blip r:embed="rId6"/>
            <a:stretch>
              <a:fillRect/>
            </a:stretch>
          </p:blipFill>
          <p:spPr>
            <a:xfrm>
              <a:off x="0" y="-1"/>
              <a:ext cx="4706502" cy="3563105"/>
            </a:xfrm>
            <a:prstGeom prst="rect">
              <a:avLst/>
            </a:prstGeom>
            <a:effectLst/>
          </p:spPr>
        </p:pic>
      </p:grpSp>
      <p:grpSp>
        <p:nvGrpSpPr>
          <p:cNvPr id="177" name="Abgerundetes Rechteck"/>
          <p:cNvGrpSpPr/>
          <p:nvPr/>
        </p:nvGrpSpPr>
        <p:grpSpPr>
          <a:xfrm>
            <a:off x="9680607" y="7733617"/>
            <a:ext cx="5022786" cy="1499909"/>
            <a:chOff x="0" y="0"/>
            <a:chExt cx="5022784" cy="1499907"/>
          </a:xfrm>
        </p:grpSpPr>
        <p:sp>
          <p:nvSpPr>
            <p:cNvPr id="176" name="Abgerundetes Rechteck"/>
            <p:cNvSpPr/>
            <p:nvPr/>
          </p:nvSpPr>
          <p:spPr>
            <a:xfrm>
              <a:off x="50800" y="50800"/>
              <a:ext cx="4921185" cy="1398308"/>
            </a:xfrm>
            <a:prstGeom prst="roundRect">
              <a:avLst>
                <a:gd name="adj" fmla="val 20703"/>
              </a:avLst>
            </a:prstGeom>
            <a:solidFill>
              <a:srgbClr val="008FB0">
                <a:alpha val="2078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75" name="Abgerundetes Rechteck Abgerundetes Rechteck" descr="Abgerundetes Rechteck Abgerundetes Rechteck"/>
            <p:cNvPicPr>
              <a:picLocks/>
            </p:cNvPicPr>
            <p:nvPr/>
          </p:nvPicPr>
          <p:blipFill>
            <a:blip r:embed="rId2">
              <a:alphaModFix amt="20786"/>
            </a:blip>
            <a:stretch>
              <a:fillRect/>
            </a:stretch>
          </p:blipFill>
          <p:spPr>
            <a:xfrm>
              <a:off x="0" y="0"/>
              <a:ext cx="5022785" cy="1499908"/>
            </a:xfrm>
            <a:prstGeom prst="rect">
              <a:avLst/>
            </a:prstGeom>
            <a:effectLst/>
          </p:spPr>
        </p:pic>
      </p:grpSp>
      <p:grpSp>
        <p:nvGrpSpPr>
          <p:cNvPr id="180" name="Abgerundetes Rechteck"/>
          <p:cNvGrpSpPr/>
          <p:nvPr/>
        </p:nvGrpSpPr>
        <p:grpSpPr>
          <a:xfrm>
            <a:off x="13128673" y="9566463"/>
            <a:ext cx="5022785" cy="1499908"/>
            <a:chOff x="0" y="0"/>
            <a:chExt cx="5022784" cy="1499907"/>
          </a:xfrm>
        </p:grpSpPr>
        <p:sp>
          <p:nvSpPr>
            <p:cNvPr id="179" name="Abgerundetes Rechteck"/>
            <p:cNvSpPr/>
            <p:nvPr/>
          </p:nvSpPr>
          <p:spPr>
            <a:xfrm>
              <a:off x="50800" y="50800"/>
              <a:ext cx="4921185" cy="1398308"/>
            </a:xfrm>
            <a:prstGeom prst="roundRect">
              <a:avLst>
                <a:gd name="adj" fmla="val 20703"/>
              </a:avLst>
            </a:prstGeom>
            <a:solidFill>
              <a:srgbClr val="008FB0">
                <a:alpha val="2078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78" name="Abgerundetes Rechteck Abgerundetes Rechteck" descr="Abgerundetes Rechteck Abgerundetes Rechteck"/>
            <p:cNvPicPr>
              <a:picLocks/>
            </p:cNvPicPr>
            <p:nvPr/>
          </p:nvPicPr>
          <p:blipFill>
            <a:blip r:embed="rId2">
              <a:alphaModFix amt="20786"/>
            </a:blip>
            <a:stretch>
              <a:fillRect/>
            </a:stretch>
          </p:blipFill>
          <p:spPr>
            <a:xfrm>
              <a:off x="0" y="0"/>
              <a:ext cx="5022785" cy="1499908"/>
            </a:xfrm>
            <a:prstGeom prst="rect">
              <a:avLst/>
            </a:prstGeom>
            <a:effectLst/>
          </p:spPr>
        </p:pic>
      </p:grpSp>
      <p:sp>
        <p:nvSpPr>
          <p:cNvPr id="181" name="Erstellung der Zahlenbücher"/>
          <p:cNvSpPr txBox="1"/>
          <p:nvPr/>
        </p:nvSpPr>
        <p:spPr>
          <a:xfrm>
            <a:off x="13516564" y="9734574"/>
            <a:ext cx="4247002" cy="116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000000"/>
                </a:solidFill>
                <a:latin typeface="Chalkduster"/>
                <a:ea typeface="Chalkduster"/>
                <a:cs typeface="Chalkduster"/>
                <a:sym typeface="Chalkduster"/>
              </a:defRPr>
            </a:lvl1pPr>
          </a:lstStyle>
          <a:p>
            <a:r>
              <a:t>Erstellung der Zahlenbücher</a:t>
            </a:r>
          </a:p>
        </p:txBody>
      </p:sp>
      <p:sp>
        <p:nvSpPr>
          <p:cNvPr id="182" name="Präsentation der Ergebnisse"/>
          <p:cNvSpPr txBox="1"/>
          <p:nvPr/>
        </p:nvSpPr>
        <p:spPr>
          <a:xfrm>
            <a:off x="10068498" y="7957039"/>
            <a:ext cx="4247003" cy="116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800">
                <a:solidFill>
                  <a:srgbClr val="000000"/>
                </a:solidFill>
                <a:latin typeface="Chalkduster"/>
                <a:ea typeface="Chalkduster"/>
                <a:cs typeface="Chalkduster"/>
                <a:sym typeface="Chalkduster"/>
              </a:defRPr>
            </a:lvl1pPr>
          </a:lstStyle>
          <a:p>
            <a:r>
              <a:t>Präsentation der Ergebnisse</a:t>
            </a:r>
          </a:p>
        </p:txBody>
      </p:sp>
      <p:sp>
        <p:nvSpPr>
          <p:cNvPr id="183" name="Wecker"/>
          <p:cNvSpPr/>
          <p:nvPr/>
        </p:nvSpPr>
        <p:spPr>
          <a:xfrm>
            <a:off x="804539" y="3229254"/>
            <a:ext cx="586954" cy="611784"/>
          </a:xfrm>
          <a:custGeom>
            <a:avLst/>
            <a:gdLst/>
            <a:ahLst/>
            <a:cxnLst>
              <a:cxn ang="0">
                <a:pos x="wd2" y="hd2"/>
              </a:cxn>
              <a:cxn ang="5400000">
                <a:pos x="wd2" y="hd2"/>
              </a:cxn>
              <a:cxn ang="10800000">
                <a:pos x="wd2" y="hd2"/>
              </a:cxn>
              <a:cxn ang="16200000">
                <a:pos x="wd2" y="hd2"/>
              </a:cxn>
            </a:cxnLst>
            <a:rect l="0" t="0" r="r" b="b"/>
            <a:pathLst>
              <a:path w="21600" h="21600" extrusionOk="0">
                <a:moveTo>
                  <a:pt x="9383" y="0"/>
                </a:moveTo>
                <a:cubicBezTo>
                  <a:pt x="9270" y="0"/>
                  <a:pt x="9180" y="87"/>
                  <a:pt x="9180" y="195"/>
                </a:cubicBezTo>
                <a:lnTo>
                  <a:pt x="9180" y="1060"/>
                </a:lnTo>
                <a:cubicBezTo>
                  <a:pt x="9180" y="1169"/>
                  <a:pt x="9270" y="1255"/>
                  <a:pt x="9383" y="1255"/>
                </a:cubicBezTo>
                <a:lnTo>
                  <a:pt x="10193" y="1255"/>
                </a:lnTo>
                <a:lnTo>
                  <a:pt x="10193" y="2180"/>
                </a:lnTo>
                <a:cubicBezTo>
                  <a:pt x="10391" y="2169"/>
                  <a:pt x="10596" y="2158"/>
                  <a:pt x="10800" y="2158"/>
                </a:cubicBezTo>
                <a:cubicBezTo>
                  <a:pt x="11004" y="2163"/>
                  <a:pt x="11202" y="2169"/>
                  <a:pt x="11406" y="2180"/>
                </a:cubicBezTo>
                <a:lnTo>
                  <a:pt x="11406" y="1255"/>
                </a:lnTo>
                <a:lnTo>
                  <a:pt x="12217" y="1255"/>
                </a:lnTo>
                <a:cubicBezTo>
                  <a:pt x="12330" y="1255"/>
                  <a:pt x="12420" y="1169"/>
                  <a:pt x="12420" y="1060"/>
                </a:cubicBezTo>
                <a:lnTo>
                  <a:pt x="12420" y="195"/>
                </a:lnTo>
                <a:cubicBezTo>
                  <a:pt x="12420" y="87"/>
                  <a:pt x="12330" y="0"/>
                  <a:pt x="12217" y="0"/>
                </a:cubicBezTo>
                <a:lnTo>
                  <a:pt x="9383" y="0"/>
                </a:lnTo>
                <a:close/>
                <a:moveTo>
                  <a:pt x="3789" y="1876"/>
                </a:moveTo>
                <a:cubicBezTo>
                  <a:pt x="1699" y="1876"/>
                  <a:pt x="0" y="3501"/>
                  <a:pt x="0" y="5513"/>
                </a:cubicBezTo>
                <a:cubicBezTo>
                  <a:pt x="0" y="6698"/>
                  <a:pt x="594" y="7753"/>
                  <a:pt x="1512" y="8416"/>
                </a:cubicBezTo>
                <a:cubicBezTo>
                  <a:pt x="2402" y="6057"/>
                  <a:pt x="4243" y="4132"/>
                  <a:pt x="6589" y="3072"/>
                </a:cubicBezTo>
                <a:cubicBezTo>
                  <a:pt x="5898" y="2338"/>
                  <a:pt x="4900" y="1876"/>
                  <a:pt x="3789" y="1876"/>
                </a:cubicBezTo>
                <a:close/>
                <a:moveTo>
                  <a:pt x="17809" y="1876"/>
                </a:moveTo>
                <a:cubicBezTo>
                  <a:pt x="16698" y="1876"/>
                  <a:pt x="15700" y="2338"/>
                  <a:pt x="15009" y="3072"/>
                </a:cubicBezTo>
                <a:cubicBezTo>
                  <a:pt x="17349" y="4132"/>
                  <a:pt x="19192" y="6057"/>
                  <a:pt x="20088" y="8416"/>
                </a:cubicBezTo>
                <a:cubicBezTo>
                  <a:pt x="21006" y="7753"/>
                  <a:pt x="21600" y="6698"/>
                  <a:pt x="21600" y="5513"/>
                </a:cubicBezTo>
                <a:cubicBezTo>
                  <a:pt x="21600" y="3501"/>
                  <a:pt x="19900" y="1876"/>
                  <a:pt x="17809" y="1876"/>
                </a:cubicBezTo>
                <a:close/>
                <a:moveTo>
                  <a:pt x="10795" y="2647"/>
                </a:moveTo>
                <a:cubicBezTo>
                  <a:pt x="5627" y="2647"/>
                  <a:pt x="1422" y="6681"/>
                  <a:pt x="1422" y="11639"/>
                </a:cubicBezTo>
                <a:cubicBezTo>
                  <a:pt x="1422" y="14673"/>
                  <a:pt x="2997" y="17358"/>
                  <a:pt x="5399" y="18984"/>
                </a:cubicBezTo>
                <a:lnTo>
                  <a:pt x="4521" y="20926"/>
                </a:lnTo>
                <a:cubicBezTo>
                  <a:pt x="4407" y="21170"/>
                  <a:pt x="4526" y="21458"/>
                  <a:pt x="4781" y="21561"/>
                </a:cubicBezTo>
                <a:cubicBezTo>
                  <a:pt x="4849" y="21588"/>
                  <a:pt x="4919" y="21600"/>
                  <a:pt x="4987" y="21600"/>
                </a:cubicBezTo>
                <a:cubicBezTo>
                  <a:pt x="5179" y="21600"/>
                  <a:pt x="5365" y="21491"/>
                  <a:pt x="5450" y="21306"/>
                </a:cubicBezTo>
                <a:lnTo>
                  <a:pt x="6267" y="19500"/>
                </a:lnTo>
                <a:cubicBezTo>
                  <a:pt x="7610" y="20212"/>
                  <a:pt x="9151" y="20621"/>
                  <a:pt x="10795" y="20621"/>
                </a:cubicBezTo>
                <a:cubicBezTo>
                  <a:pt x="12432" y="20621"/>
                  <a:pt x="13978" y="20212"/>
                  <a:pt x="15321" y="19500"/>
                </a:cubicBezTo>
                <a:lnTo>
                  <a:pt x="16137" y="21306"/>
                </a:lnTo>
                <a:cubicBezTo>
                  <a:pt x="16222" y="21491"/>
                  <a:pt x="16405" y="21600"/>
                  <a:pt x="16603" y="21600"/>
                </a:cubicBezTo>
                <a:cubicBezTo>
                  <a:pt x="16671" y="21600"/>
                  <a:pt x="16738" y="21588"/>
                  <a:pt x="16806" y="21561"/>
                </a:cubicBezTo>
                <a:cubicBezTo>
                  <a:pt x="17061" y="21452"/>
                  <a:pt x="17180" y="21170"/>
                  <a:pt x="17067" y="20926"/>
                </a:cubicBezTo>
                <a:lnTo>
                  <a:pt x="16188" y="18984"/>
                </a:lnTo>
                <a:cubicBezTo>
                  <a:pt x="18591" y="17353"/>
                  <a:pt x="20166" y="14673"/>
                  <a:pt x="20166" y="11639"/>
                </a:cubicBezTo>
                <a:cubicBezTo>
                  <a:pt x="20166" y="6681"/>
                  <a:pt x="15963" y="2647"/>
                  <a:pt x="10795" y="2647"/>
                </a:cubicBezTo>
                <a:close/>
                <a:moveTo>
                  <a:pt x="10800" y="6317"/>
                </a:moveTo>
                <a:cubicBezTo>
                  <a:pt x="11134" y="6317"/>
                  <a:pt x="11406" y="6579"/>
                  <a:pt x="11406" y="6899"/>
                </a:cubicBezTo>
                <a:lnTo>
                  <a:pt x="11406" y="11058"/>
                </a:lnTo>
                <a:lnTo>
                  <a:pt x="13322" y="11058"/>
                </a:lnTo>
                <a:cubicBezTo>
                  <a:pt x="13656" y="11058"/>
                  <a:pt x="13927" y="11319"/>
                  <a:pt x="13927" y="11639"/>
                </a:cubicBezTo>
                <a:cubicBezTo>
                  <a:pt x="13927" y="11960"/>
                  <a:pt x="13656" y="12222"/>
                  <a:pt x="13322" y="12222"/>
                </a:cubicBezTo>
                <a:lnTo>
                  <a:pt x="10193" y="12222"/>
                </a:lnTo>
                <a:lnTo>
                  <a:pt x="10193" y="6899"/>
                </a:lnTo>
                <a:cubicBezTo>
                  <a:pt x="10193" y="6579"/>
                  <a:pt x="10466" y="6317"/>
                  <a:pt x="10800" y="6317"/>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4" name="Puzzleteil"/>
          <p:cNvSpPr/>
          <p:nvPr/>
        </p:nvSpPr>
        <p:spPr>
          <a:xfrm>
            <a:off x="768924" y="11652332"/>
            <a:ext cx="609593" cy="611784"/>
          </a:xfrm>
          <a:custGeom>
            <a:avLst/>
            <a:gdLst/>
            <a:ahLst/>
            <a:cxnLst>
              <a:cxn ang="0">
                <a:pos x="wd2" y="hd2"/>
              </a:cxn>
              <a:cxn ang="5400000">
                <a:pos x="wd2" y="hd2"/>
              </a:cxn>
              <a:cxn ang="10800000">
                <a:pos x="wd2" y="hd2"/>
              </a:cxn>
              <a:cxn ang="16200000">
                <a:pos x="wd2" y="hd2"/>
              </a:cxn>
            </a:cxnLst>
            <a:rect l="0" t="0" r="r" b="b"/>
            <a:pathLst>
              <a:path w="21600" h="21600" extrusionOk="0">
                <a:moveTo>
                  <a:pt x="559" y="0"/>
                </a:moveTo>
                <a:cubicBezTo>
                  <a:pt x="251" y="0"/>
                  <a:pt x="0" y="250"/>
                  <a:pt x="0" y="557"/>
                </a:cubicBezTo>
                <a:lnTo>
                  <a:pt x="0" y="15411"/>
                </a:lnTo>
                <a:cubicBezTo>
                  <a:pt x="0" y="15717"/>
                  <a:pt x="251" y="15967"/>
                  <a:pt x="559" y="15967"/>
                </a:cubicBezTo>
                <a:lnTo>
                  <a:pt x="5699" y="15967"/>
                </a:lnTo>
                <a:cubicBezTo>
                  <a:pt x="6442" y="16247"/>
                  <a:pt x="6547" y="16971"/>
                  <a:pt x="6548" y="16971"/>
                </a:cubicBezTo>
                <a:cubicBezTo>
                  <a:pt x="6592" y="17343"/>
                  <a:pt x="6223" y="17890"/>
                  <a:pt x="6075" y="18092"/>
                </a:cubicBezTo>
                <a:cubicBezTo>
                  <a:pt x="5749" y="18463"/>
                  <a:pt x="5552" y="18940"/>
                  <a:pt x="5552" y="19460"/>
                </a:cubicBezTo>
                <a:cubicBezTo>
                  <a:pt x="5552" y="20642"/>
                  <a:pt x="6569" y="21600"/>
                  <a:pt x="7823" y="21600"/>
                </a:cubicBezTo>
                <a:cubicBezTo>
                  <a:pt x="9077" y="21600"/>
                  <a:pt x="10095" y="20642"/>
                  <a:pt x="10095" y="19460"/>
                </a:cubicBezTo>
                <a:cubicBezTo>
                  <a:pt x="10095" y="18976"/>
                  <a:pt x="9923" y="18530"/>
                  <a:pt x="9636" y="18172"/>
                </a:cubicBezTo>
                <a:lnTo>
                  <a:pt x="9634" y="18170"/>
                </a:lnTo>
                <a:cubicBezTo>
                  <a:pt x="9604" y="18133"/>
                  <a:pt x="9050" y="17422"/>
                  <a:pt x="9104" y="16971"/>
                </a:cubicBezTo>
                <a:cubicBezTo>
                  <a:pt x="9104" y="16971"/>
                  <a:pt x="9211" y="16247"/>
                  <a:pt x="9955" y="15967"/>
                </a:cubicBezTo>
                <a:lnTo>
                  <a:pt x="15373" y="15967"/>
                </a:lnTo>
                <a:cubicBezTo>
                  <a:pt x="15681" y="15967"/>
                  <a:pt x="15932" y="15717"/>
                  <a:pt x="15932" y="15411"/>
                </a:cubicBezTo>
                <a:lnTo>
                  <a:pt x="15932" y="9979"/>
                </a:lnTo>
                <a:cubicBezTo>
                  <a:pt x="16201" y="9201"/>
                  <a:pt x="16953" y="9092"/>
                  <a:pt x="16953" y="9092"/>
                </a:cubicBezTo>
                <a:cubicBezTo>
                  <a:pt x="17326" y="9047"/>
                  <a:pt x="17877" y="9415"/>
                  <a:pt x="18080" y="9562"/>
                </a:cubicBezTo>
                <a:cubicBezTo>
                  <a:pt x="18452" y="9888"/>
                  <a:pt x="18930" y="10084"/>
                  <a:pt x="19452" y="10084"/>
                </a:cubicBezTo>
                <a:cubicBezTo>
                  <a:pt x="20639" y="10084"/>
                  <a:pt x="21600" y="9070"/>
                  <a:pt x="21600" y="7820"/>
                </a:cubicBezTo>
                <a:cubicBezTo>
                  <a:pt x="21600" y="6571"/>
                  <a:pt x="20639" y="5559"/>
                  <a:pt x="19452" y="5559"/>
                </a:cubicBezTo>
                <a:cubicBezTo>
                  <a:pt x="18965" y="5559"/>
                  <a:pt x="18518" y="5731"/>
                  <a:pt x="18157" y="6018"/>
                </a:cubicBezTo>
                <a:lnTo>
                  <a:pt x="18157" y="6015"/>
                </a:lnTo>
                <a:cubicBezTo>
                  <a:pt x="18125" y="6041"/>
                  <a:pt x="17407" y="6598"/>
                  <a:pt x="16953" y="6544"/>
                </a:cubicBezTo>
                <a:cubicBezTo>
                  <a:pt x="16953" y="6544"/>
                  <a:pt x="16201" y="6436"/>
                  <a:pt x="15932" y="5658"/>
                </a:cubicBezTo>
                <a:lnTo>
                  <a:pt x="15932" y="5036"/>
                </a:lnTo>
                <a:lnTo>
                  <a:pt x="15932" y="557"/>
                </a:lnTo>
                <a:cubicBezTo>
                  <a:pt x="15932" y="250"/>
                  <a:pt x="15681" y="0"/>
                  <a:pt x="15373" y="0"/>
                </a:cubicBezTo>
                <a:lnTo>
                  <a:pt x="9592" y="0"/>
                </a:lnTo>
                <a:cubicBezTo>
                  <a:pt x="9174" y="329"/>
                  <a:pt x="9104" y="800"/>
                  <a:pt x="9104" y="800"/>
                </a:cubicBezTo>
                <a:cubicBezTo>
                  <a:pt x="9050" y="1253"/>
                  <a:pt x="9609" y="1969"/>
                  <a:pt x="9636" y="2001"/>
                </a:cubicBezTo>
                <a:lnTo>
                  <a:pt x="9634" y="2001"/>
                </a:lnTo>
                <a:cubicBezTo>
                  <a:pt x="9922" y="2360"/>
                  <a:pt x="10095" y="2804"/>
                  <a:pt x="10095" y="3289"/>
                </a:cubicBezTo>
                <a:cubicBezTo>
                  <a:pt x="10095" y="4471"/>
                  <a:pt x="9077" y="5431"/>
                  <a:pt x="7823" y="5431"/>
                </a:cubicBezTo>
                <a:cubicBezTo>
                  <a:pt x="6569" y="5431"/>
                  <a:pt x="5552" y="4471"/>
                  <a:pt x="5552" y="3289"/>
                </a:cubicBezTo>
                <a:cubicBezTo>
                  <a:pt x="5552" y="2769"/>
                  <a:pt x="5749" y="2294"/>
                  <a:pt x="6075" y="1924"/>
                </a:cubicBezTo>
                <a:cubicBezTo>
                  <a:pt x="6223" y="1721"/>
                  <a:pt x="6592" y="1172"/>
                  <a:pt x="6548" y="800"/>
                </a:cubicBezTo>
                <a:cubicBezTo>
                  <a:pt x="6548" y="800"/>
                  <a:pt x="6479" y="329"/>
                  <a:pt x="6062" y="0"/>
                </a:cubicBezTo>
                <a:lnTo>
                  <a:pt x="559"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185" name="Schraubenschlüssel"/>
          <p:cNvSpPr/>
          <p:nvPr/>
        </p:nvSpPr>
        <p:spPr>
          <a:xfrm rot="2520000">
            <a:off x="927502" y="5738709"/>
            <a:ext cx="269779" cy="942850"/>
          </a:xfrm>
          <a:custGeom>
            <a:avLst/>
            <a:gdLst/>
            <a:ahLst/>
            <a:cxnLst>
              <a:cxn ang="0">
                <a:pos x="wd2" y="hd2"/>
              </a:cxn>
              <a:cxn ang="5400000">
                <a:pos x="wd2" y="hd2"/>
              </a:cxn>
              <a:cxn ang="10800000">
                <a:pos x="wd2" y="hd2"/>
              </a:cxn>
              <a:cxn ang="16200000">
                <a:pos x="wd2" y="hd2"/>
              </a:cxn>
            </a:cxnLst>
            <a:rect l="0" t="0" r="r" b="b"/>
            <a:pathLst>
              <a:path w="21351" h="21089" extrusionOk="0">
                <a:moveTo>
                  <a:pt x="10856" y="1"/>
                </a:moveTo>
                <a:cubicBezTo>
                  <a:pt x="15814" y="237"/>
                  <a:pt x="18688" y="1178"/>
                  <a:pt x="19602" y="2267"/>
                </a:cubicBezTo>
                <a:cubicBezTo>
                  <a:pt x="20088" y="2301"/>
                  <a:pt x="20672" y="2339"/>
                  <a:pt x="20918" y="2354"/>
                </a:cubicBezTo>
                <a:cubicBezTo>
                  <a:pt x="21374" y="2381"/>
                  <a:pt x="21521" y="2869"/>
                  <a:pt x="21110" y="2922"/>
                </a:cubicBezTo>
                <a:cubicBezTo>
                  <a:pt x="20894" y="2950"/>
                  <a:pt x="20372" y="3018"/>
                  <a:pt x="19922" y="3077"/>
                </a:cubicBezTo>
                <a:cubicBezTo>
                  <a:pt x="19904" y="3792"/>
                  <a:pt x="19106" y="4513"/>
                  <a:pt x="17564" y="5096"/>
                </a:cubicBezTo>
                <a:cubicBezTo>
                  <a:pt x="14831" y="6130"/>
                  <a:pt x="13814" y="7410"/>
                  <a:pt x="13814" y="8611"/>
                </a:cubicBezTo>
                <a:cubicBezTo>
                  <a:pt x="13814" y="9390"/>
                  <a:pt x="15613" y="18573"/>
                  <a:pt x="15613" y="19703"/>
                </a:cubicBezTo>
                <a:cubicBezTo>
                  <a:pt x="15613" y="21590"/>
                  <a:pt x="5848" y="21512"/>
                  <a:pt x="5848" y="19703"/>
                </a:cubicBezTo>
                <a:cubicBezTo>
                  <a:pt x="5848" y="18645"/>
                  <a:pt x="6792" y="11348"/>
                  <a:pt x="6792" y="8655"/>
                </a:cubicBezTo>
                <a:cubicBezTo>
                  <a:pt x="6792" y="6354"/>
                  <a:pt x="1667" y="4736"/>
                  <a:pt x="113" y="4314"/>
                </a:cubicBezTo>
                <a:cubicBezTo>
                  <a:pt x="-79" y="4262"/>
                  <a:pt x="-16" y="4172"/>
                  <a:pt x="229" y="4143"/>
                </a:cubicBezTo>
                <a:lnTo>
                  <a:pt x="12370" y="2738"/>
                </a:lnTo>
                <a:lnTo>
                  <a:pt x="13395" y="2069"/>
                </a:lnTo>
                <a:cubicBezTo>
                  <a:pt x="13395" y="2069"/>
                  <a:pt x="11612" y="792"/>
                  <a:pt x="10542" y="114"/>
                </a:cubicBezTo>
                <a:cubicBezTo>
                  <a:pt x="10448" y="55"/>
                  <a:pt x="10628" y="-10"/>
                  <a:pt x="10856" y="1"/>
                </a:cubicBezTo>
                <a:close/>
                <a:moveTo>
                  <a:pt x="5796" y="549"/>
                </a:moveTo>
                <a:cubicBezTo>
                  <a:pt x="5896" y="559"/>
                  <a:pt x="5982" y="582"/>
                  <a:pt x="6029" y="611"/>
                </a:cubicBezTo>
                <a:cubicBezTo>
                  <a:pt x="7091" y="1278"/>
                  <a:pt x="8678" y="2415"/>
                  <a:pt x="8678" y="2415"/>
                </a:cubicBezTo>
                <a:lnTo>
                  <a:pt x="7840" y="3001"/>
                </a:lnTo>
                <a:lnTo>
                  <a:pt x="3374" y="3519"/>
                </a:lnTo>
                <a:cubicBezTo>
                  <a:pt x="2369" y="1431"/>
                  <a:pt x="4419" y="699"/>
                  <a:pt x="5482" y="554"/>
                </a:cubicBezTo>
                <a:cubicBezTo>
                  <a:pt x="5586" y="540"/>
                  <a:pt x="5696" y="539"/>
                  <a:pt x="5796" y="549"/>
                </a:cubicBezTo>
                <a:close/>
                <a:moveTo>
                  <a:pt x="12452" y="4831"/>
                </a:moveTo>
                <a:cubicBezTo>
                  <a:pt x="12419" y="4832"/>
                  <a:pt x="12389" y="4838"/>
                  <a:pt x="12382" y="4849"/>
                </a:cubicBezTo>
                <a:lnTo>
                  <a:pt x="12161" y="5208"/>
                </a:lnTo>
                <a:cubicBezTo>
                  <a:pt x="12127" y="5263"/>
                  <a:pt x="11901" y="5291"/>
                  <a:pt x="11741" y="5257"/>
                </a:cubicBezTo>
                <a:lnTo>
                  <a:pt x="10798" y="5058"/>
                </a:lnTo>
                <a:cubicBezTo>
                  <a:pt x="10638" y="5025"/>
                  <a:pt x="10407" y="5050"/>
                  <a:pt x="10373" y="5106"/>
                </a:cubicBezTo>
                <a:lnTo>
                  <a:pt x="10175" y="5433"/>
                </a:lnTo>
                <a:cubicBezTo>
                  <a:pt x="10141" y="5489"/>
                  <a:pt x="9909" y="5514"/>
                  <a:pt x="9750" y="5481"/>
                </a:cubicBezTo>
                <a:lnTo>
                  <a:pt x="8807" y="5283"/>
                </a:lnTo>
                <a:cubicBezTo>
                  <a:pt x="8647" y="5250"/>
                  <a:pt x="8421" y="5276"/>
                  <a:pt x="8387" y="5331"/>
                </a:cubicBezTo>
                <a:lnTo>
                  <a:pt x="8183" y="5659"/>
                </a:lnTo>
                <a:cubicBezTo>
                  <a:pt x="8150" y="5714"/>
                  <a:pt x="7924" y="5740"/>
                  <a:pt x="7764" y="5706"/>
                </a:cubicBezTo>
                <a:lnTo>
                  <a:pt x="6728" y="5489"/>
                </a:lnTo>
                <a:cubicBezTo>
                  <a:pt x="6663" y="5476"/>
                  <a:pt x="6575" y="5494"/>
                  <a:pt x="6605" y="5516"/>
                </a:cubicBezTo>
                <a:lnTo>
                  <a:pt x="7217" y="5948"/>
                </a:lnTo>
                <a:cubicBezTo>
                  <a:pt x="7298" y="6006"/>
                  <a:pt x="7531" y="6034"/>
                  <a:pt x="7735" y="6011"/>
                </a:cubicBezTo>
                <a:lnTo>
                  <a:pt x="12929" y="5423"/>
                </a:lnTo>
                <a:cubicBezTo>
                  <a:pt x="13133" y="5400"/>
                  <a:pt x="13232" y="5335"/>
                  <a:pt x="13150" y="5277"/>
                </a:cubicBezTo>
                <a:lnTo>
                  <a:pt x="12533" y="4844"/>
                </a:lnTo>
                <a:cubicBezTo>
                  <a:pt x="12518" y="4833"/>
                  <a:pt x="12485" y="4830"/>
                  <a:pt x="12452" y="4831"/>
                </a:cubicBezTo>
                <a:close/>
                <a:moveTo>
                  <a:pt x="10775" y="18867"/>
                </a:moveTo>
                <a:cubicBezTo>
                  <a:pt x="9142" y="18867"/>
                  <a:pt x="7822" y="19241"/>
                  <a:pt x="7822" y="19703"/>
                </a:cubicBezTo>
                <a:cubicBezTo>
                  <a:pt x="7822" y="20164"/>
                  <a:pt x="9142" y="20539"/>
                  <a:pt x="10775" y="20539"/>
                </a:cubicBezTo>
                <a:cubicBezTo>
                  <a:pt x="12407" y="20539"/>
                  <a:pt x="13733" y="20164"/>
                  <a:pt x="13733" y="19703"/>
                </a:cubicBezTo>
                <a:cubicBezTo>
                  <a:pt x="13733" y="19241"/>
                  <a:pt x="12407" y="18867"/>
                  <a:pt x="10775" y="18867"/>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6" name="Stecker"/>
          <p:cNvSpPr/>
          <p:nvPr/>
        </p:nvSpPr>
        <p:spPr>
          <a:xfrm>
            <a:off x="893471" y="4039128"/>
            <a:ext cx="350098" cy="814771"/>
          </a:xfrm>
          <a:custGeom>
            <a:avLst/>
            <a:gdLst/>
            <a:ahLst/>
            <a:cxnLst>
              <a:cxn ang="0">
                <a:pos x="wd2" y="hd2"/>
              </a:cxn>
              <a:cxn ang="5400000">
                <a:pos x="wd2" y="hd2"/>
              </a:cxn>
              <a:cxn ang="10800000">
                <a:pos x="wd2" y="hd2"/>
              </a:cxn>
              <a:cxn ang="16200000">
                <a:pos x="wd2" y="hd2"/>
              </a:cxn>
            </a:cxnLst>
            <a:rect l="0" t="0" r="r" b="b"/>
            <a:pathLst>
              <a:path w="21600" h="21600" extrusionOk="0">
                <a:moveTo>
                  <a:pt x="5047" y="0"/>
                </a:moveTo>
                <a:cubicBezTo>
                  <a:pt x="4155" y="0"/>
                  <a:pt x="3432" y="311"/>
                  <a:pt x="3432" y="694"/>
                </a:cubicBezTo>
                <a:lnTo>
                  <a:pt x="3432" y="4533"/>
                </a:lnTo>
                <a:lnTo>
                  <a:pt x="0" y="4533"/>
                </a:lnTo>
                <a:lnTo>
                  <a:pt x="0" y="8991"/>
                </a:lnTo>
                <a:cubicBezTo>
                  <a:pt x="0" y="8991"/>
                  <a:pt x="4" y="12449"/>
                  <a:pt x="5058" y="13335"/>
                </a:cubicBezTo>
                <a:cubicBezTo>
                  <a:pt x="5053" y="13367"/>
                  <a:pt x="5047" y="13399"/>
                  <a:pt x="5047" y="13433"/>
                </a:cubicBezTo>
                <a:lnTo>
                  <a:pt x="5047" y="14818"/>
                </a:lnTo>
                <a:cubicBezTo>
                  <a:pt x="5047" y="15581"/>
                  <a:pt x="6499" y="16205"/>
                  <a:pt x="8275" y="16205"/>
                </a:cubicBezTo>
                <a:lnTo>
                  <a:pt x="9186" y="16205"/>
                </a:lnTo>
                <a:lnTo>
                  <a:pt x="9186" y="21600"/>
                </a:lnTo>
                <a:lnTo>
                  <a:pt x="12414" y="21600"/>
                </a:lnTo>
                <a:lnTo>
                  <a:pt x="12414" y="16205"/>
                </a:lnTo>
                <a:lnTo>
                  <a:pt x="13325" y="16205"/>
                </a:lnTo>
                <a:cubicBezTo>
                  <a:pt x="15101" y="16205"/>
                  <a:pt x="16553" y="15581"/>
                  <a:pt x="16553" y="14818"/>
                </a:cubicBezTo>
                <a:lnTo>
                  <a:pt x="16553" y="13433"/>
                </a:lnTo>
                <a:cubicBezTo>
                  <a:pt x="16553" y="13399"/>
                  <a:pt x="16547" y="13367"/>
                  <a:pt x="16542" y="13335"/>
                </a:cubicBezTo>
                <a:cubicBezTo>
                  <a:pt x="21596" y="12449"/>
                  <a:pt x="21600" y="8991"/>
                  <a:pt x="21600" y="8991"/>
                </a:cubicBezTo>
                <a:lnTo>
                  <a:pt x="21600" y="4533"/>
                </a:lnTo>
                <a:lnTo>
                  <a:pt x="18168" y="4533"/>
                </a:lnTo>
                <a:lnTo>
                  <a:pt x="18168" y="694"/>
                </a:lnTo>
                <a:cubicBezTo>
                  <a:pt x="18168" y="311"/>
                  <a:pt x="17445" y="0"/>
                  <a:pt x="16553" y="0"/>
                </a:cubicBezTo>
                <a:cubicBezTo>
                  <a:pt x="15662" y="0"/>
                  <a:pt x="14939" y="311"/>
                  <a:pt x="14939" y="694"/>
                </a:cubicBezTo>
                <a:lnTo>
                  <a:pt x="14939" y="4533"/>
                </a:lnTo>
                <a:lnTo>
                  <a:pt x="11224" y="4533"/>
                </a:lnTo>
                <a:lnTo>
                  <a:pt x="10376" y="4533"/>
                </a:lnTo>
                <a:lnTo>
                  <a:pt x="6661" y="4533"/>
                </a:lnTo>
                <a:lnTo>
                  <a:pt x="6661" y="694"/>
                </a:lnTo>
                <a:cubicBezTo>
                  <a:pt x="6661" y="311"/>
                  <a:pt x="5938" y="0"/>
                  <a:pt x="5047" y="0"/>
                </a:cubicBez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7" name="Endgültige Version"/>
          <p:cNvSpPr/>
          <p:nvPr/>
        </p:nvSpPr>
        <p:spPr>
          <a:xfrm>
            <a:off x="827114" y="9272986"/>
            <a:ext cx="586954" cy="58695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moveTo>
                  <a:pt x="10800" y="2377"/>
                </a:moveTo>
                <a:lnTo>
                  <a:pt x="12757" y="8229"/>
                </a:lnTo>
                <a:lnTo>
                  <a:pt x="18845" y="8229"/>
                </a:lnTo>
                <a:lnTo>
                  <a:pt x="13939" y="11923"/>
                </a:lnTo>
                <a:lnTo>
                  <a:pt x="15873" y="17710"/>
                </a:lnTo>
                <a:lnTo>
                  <a:pt x="10800" y="14219"/>
                </a:lnTo>
                <a:lnTo>
                  <a:pt x="5727" y="17710"/>
                </a:lnTo>
                <a:lnTo>
                  <a:pt x="7661" y="11923"/>
                </a:lnTo>
                <a:lnTo>
                  <a:pt x="2755" y="8229"/>
                </a:lnTo>
                <a:lnTo>
                  <a:pt x="8845" y="8229"/>
                </a:lnTo>
                <a:lnTo>
                  <a:pt x="10800" y="2377"/>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8" name="Pfeil 7"/>
          <p:cNvSpPr/>
          <p:nvPr/>
        </p:nvSpPr>
        <p:spPr>
          <a:xfrm rot="20700771">
            <a:off x="11476379" y="9497454"/>
            <a:ext cx="1097660" cy="1404674"/>
          </a:xfrm>
          <a:custGeom>
            <a:avLst/>
            <a:gdLst/>
            <a:ahLst/>
            <a:cxnLst>
              <a:cxn ang="0">
                <a:pos x="wd2" y="hd2"/>
              </a:cxn>
              <a:cxn ang="5400000">
                <a:pos x="wd2" y="hd2"/>
              </a:cxn>
              <a:cxn ang="10800000">
                <a:pos x="wd2" y="hd2"/>
              </a:cxn>
              <a:cxn ang="16200000">
                <a:pos x="wd2" y="hd2"/>
              </a:cxn>
            </a:cxnLst>
            <a:rect l="0" t="0" r="r" b="b"/>
            <a:pathLst>
              <a:path w="21600" h="21600"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BBDDE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89" name="Pfeil 7"/>
          <p:cNvSpPr/>
          <p:nvPr/>
        </p:nvSpPr>
        <p:spPr>
          <a:xfrm rot="9545787">
            <a:off x="18661336" y="6118237"/>
            <a:ext cx="1097660" cy="1404674"/>
          </a:xfrm>
          <a:custGeom>
            <a:avLst/>
            <a:gdLst/>
            <a:ahLst/>
            <a:cxnLst>
              <a:cxn ang="0">
                <a:pos x="wd2" y="hd2"/>
              </a:cxn>
              <a:cxn ang="5400000">
                <a:pos x="wd2" y="hd2"/>
              </a:cxn>
              <a:cxn ang="10800000">
                <a:pos x="wd2" y="hd2"/>
              </a:cxn>
              <a:cxn ang="16200000">
                <a:pos x="wd2" y="hd2"/>
              </a:cxn>
            </a:cxnLst>
            <a:rect l="0" t="0" r="r" b="b"/>
            <a:pathLst>
              <a:path w="21600" h="21600"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BBDDE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0" name="Pfeil 7"/>
          <p:cNvSpPr/>
          <p:nvPr/>
        </p:nvSpPr>
        <p:spPr>
          <a:xfrm rot="15105923">
            <a:off x="18606780" y="9605163"/>
            <a:ext cx="1097660" cy="1404674"/>
          </a:xfrm>
          <a:custGeom>
            <a:avLst/>
            <a:gdLst/>
            <a:ahLst/>
            <a:cxnLst>
              <a:cxn ang="0">
                <a:pos x="wd2" y="hd2"/>
              </a:cxn>
              <a:cxn ang="5400000">
                <a:pos x="wd2" y="hd2"/>
              </a:cxn>
              <a:cxn ang="10800000">
                <a:pos x="wd2" y="hd2"/>
              </a:cxn>
              <a:cxn ang="16200000">
                <a:pos x="wd2" y="hd2"/>
              </a:cxn>
            </a:cxnLst>
            <a:rect l="0" t="0" r="r" b="b"/>
            <a:pathLst>
              <a:path w="21600" h="21600" extrusionOk="0">
                <a:moveTo>
                  <a:pt x="7367" y="0"/>
                </a:moveTo>
                <a:lnTo>
                  <a:pt x="0" y="7818"/>
                </a:lnTo>
                <a:lnTo>
                  <a:pt x="4127" y="7818"/>
                </a:lnTo>
                <a:cubicBezTo>
                  <a:pt x="4127" y="7860"/>
                  <a:pt x="4125" y="7904"/>
                  <a:pt x="4125" y="7946"/>
                </a:cubicBezTo>
                <a:cubicBezTo>
                  <a:pt x="4125" y="15487"/>
                  <a:pt x="11948" y="21600"/>
                  <a:pt x="21598" y="21600"/>
                </a:cubicBezTo>
                <a:cubicBezTo>
                  <a:pt x="21598" y="21600"/>
                  <a:pt x="21600" y="21600"/>
                  <a:pt x="21600" y="21600"/>
                </a:cubicBezTo>
                <a:lnTo>
                  <a:pt x="21600" y="16556"/>
                </a:lnTo>
                <a:cubicBezTo>
                  <a:pt x="21600" y="16556"/>
                  <a:pt x="21598" y="16556"/>
                  <a:pt x="21598" y="16556"/>
                </a:cubicBezTo>
                <a:cubicBezTo>
                  <a:pt x="15512" y="16556"/>
                  <a:pt x="10578" y="12702"/>
                  <a:pt x="10578" y="7946"/>
                </a:cubicBezTo>
                <a:cubicBezTo>
                  <a:pt x="10578" y="7903"/>
                  <a:pt x="10582" y="7860"/>
                  <a:pt x="10582" y="7818"/>
                </a:cubicBezTo>
                <a:lnTo>
                  <a:pt x="14736" y="7818"/>
                </a:lnTo>
                <a:lnTo>
                  <a:pt x="7367" y="0"/>
                </a:lnTo>
                <a:close/>
              </a:path>
            </a:pathLst>
          </a:custGeom>
          <a:solidFill>
            <a:srgbClr val="BBDDE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1" name="Rechteck">
            <a:hlinkClick r:id="rId7" action="ppaction://hlinksldjump"/>
          </p:cNvPr>
          <p:cNvSpPr/>
          <p:nvPr/>
        </p:nvSpPr>
        <p:spPr>
          <a:xfrm>
            <a:off x="12346846" y="1287057"/>
            <a:ext cx="6269346" cy="2081969"/>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2" name="Rechteck">
            <a:hlinkClick r:id="rId8" action="ppaction://hlinksldjump"/>
          </p:cNvPr>
          <p:cNvSpPr/>
          <p:nvPr/>
        </p:nvSpPr>
        <p:spPr>
          <a:xfrm>
            <a:off x="12346846" y="3333379"/>
            <a:ext cx="6269346" cy="2081969"/>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93" name="Buch"/>
          <p:cNvSpPr/>
          <p:nvPr/>
        </p:nvSpPr>
        <p:spPr>
          <a:xfrm>
            <a:off x="887210" y="2588640"/>
            <a:ext cx="444252" cy="3606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solidFill>
            <a:srgbClr val="000000"/>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196" name="Abgerundetes Rechteck"/>
          <p:cNvGrpSpPr/>
          <p:nvPr/>
        </p:nvGrpSpPr>
        <p:grpSpPr>
          <a:xfrm>
            <a:off x="13212984" y="11392432"/>
            <a:ext cx="4922368" cy="1499908"/>
            <a:chOff x="0" y="0"/>
            <a:chExt cx="4922367" cy="1499907"/>
          </a:xfrm>
        </p:grpSpPr>
        <p:sp>
          <p:nvSpPr>
            <p:cNvPr id="195"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4" name="Abgerundetes Rechteck Abgerundetes Rechteck" descr="Abgerundetes Rechteck Abgerundetes Rechteck"/>
            <p:cNvPicPr>
              <a:picLocks/>
            </p:cNvPicPr>
            <p:nvPr/>
          </p:nvPicPr>
          <p:blipFill>
            <a:blip r:embed="rId4">
              <a:alphaModFix amt="53456"/>
            </a:blip>
            <a:stretch>
              <a:fillRect/>
            </a:stretch>
          </p:blipFill>
          <p:spPr>
            <a:xfrm>
              <a:off x="0" y="0"/>
              <a:ext cx="4922368" cy="1499908"/>
            </a:xfrm>
            <a:prstGeom prst="rect">
              <a:avLst/>
            </a:prstGeom>
            <a:effectLst/>
          </p:spPr>
        </p:pic>
      </p:grpSp>
      <p:sp>
        <p:nvSpPr>
          <p:cNvPr id="197" name="Übertragbarkeit"/>
          <p:cNvSpPr txBox="1"/>
          <p:nvPr/>
        </p:nvSpPr>
        <p:spPr>
          <a:xfrm>
            <a:off x="13818146" y="11814711"/>
            <a:ext cx="3712043" cy="6553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3000" dirty="0" err="1">
                <a:latin typeface="Chalkduster"/>
                <a:ea typeface="Chalkduster"/>
                <a:cs typeface="Chalkduster"/>
                <a:sym typeface="Chalkduster"/>
              </a:rPr>
              <a:t>Übertragbarkeit</a:t>
            </a:r>
            <a:r>
              <a:rPr sz="3000" dirty="0">
                <a:latin typeface="Chalkduster"/>
                <a:ea typeface="Chalkduster"/>
                <a:cs typeface="Chalkduster"/>
                <a:sym typeface="Chalkduster"/>
              </a:rPr>
              <a:t> </a:t>
            </a:r>
            <a:r>
              <a:rPr dirty="0"/>
              <a:t> </a:t>
            </a:r>
          </a:p>
        </p:txBody>
      </p:sp>
      <p:grpSp>
        <p:nvGrpSpPr>
          <p:cNvPr id="200" name="Stern"/>
          <p:cNvGrpSpPr/>
          <p:nvPr/>
        </p:nvGrpSpPr>
        <p:grpSpPr>
          <a:xfrm>
            <a:off x="20106222" y="9493459"/>
            <a:ext cx="3616925" cy="3725283"/>
            <a:chOff x="0" y="0"/>
            <a:chExt cx="3616923" cy="3725281"/>
          </a:xfrm>
        </p:grpSpPr>
        <p:sp>
          <p:nvSpPr>
            <p:cNvPr id="199" name="Stern"/>
            <p:cNvSpPr/>
            <p:nvPr/>
          </p:nvSpPr>
          <p:spPr>
            <a:xfrm>
              <a:off x="369150" y="438536"/>
              <a:ext cx="2878624" cy="2940386"/>
            </a:xfrm>
            <a:prstGeom prst="star5">
              <a:avLst>
                <a:gd name="adj" fmla="val 19100"/>
                <a:gd name="hf" fmla="val 105146"/>
                <a:gd name="vf" fmla="val 110557"/>
              </a:avLst>
            </a:prstGeom>
            <a:solidFill>
              <a:srgbClr val="7BBDD0"/>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98" name="Stern Stern" descr="Stern Stern"/>
            <p:cNvPicPr>
              <a:picLocks/>
            </p:cNvPicPr>
            <p:nvPr/>
          </p:nvPicPr>
          <p:blipFill>
            <a:blip r:embed="rId9"/>
            <a:stretch>
              <a:fillRect/>
            </a:stretch>
          </p:blipFill>
          <p:spPr>
            <a:xfrm>
              <a:off x="0" y="0"/>
              <a:ext cx="3616924" cy="3725282"/>
            </a:xfrm>
            <a:prstGeom prst="rect">
              <a:avLst/>
            </a:prstGeom>
            <a:effectLst/>
          </p:spPr>
        </p:pic>
      </p:grpSp>
      <p:sp>
        <p:nvSpPr>
          <p:cNvPr id="201" name="Zu den…"/>
          <p:cNvSpPr txBox="1"/>
          <p:nvPr/>
        </p:nvSpPr>
        <p:spPr>
          <a:xfrm>
            <a:off x="21086096" y="10965688"/>
            <a:ext cx="1657179" cy="835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900">
                <a:solidFill>
                  <a:srgbClr val="000000"/>
                </a:solidFill>
              </a:defRPr>
            </a:pPr>
            <a:r>
              <a:rPr>
                <a:latin typeface="Chalkduster"/>
                <a:ea typeface="Chalkduster"/>
                <a:cs typeface="Chalkduster"/>
                <a:sym typeface="Chalkduster"/>
              </a:rPr>
              <a:t>Zu den </a:t>
            </a:r>
          </a:p>
          <a:p>
            <a:pPr>
              <a:defRPr sz="1900">
                <a:solidFill>
                  <a:srgbClr val="000000"/>
                </a:solidFill>
              </a:defRPr>
            </a:pPr>
            <a:r>
              <a:rPr>
                <a:latin typeface="Chalkduster"/>
                <a:ea typeface="Chalkduster"/>
                <a:cs typeface="Chalkduster"/>
                <a:sym typeface="Chalkduster"/>
              </a:rPr>
              <a:t>Beispielen </a:t>
            </a:r>
            <a:r>
              <a:t> </a:t>
            </a:r>
          </a:p>
        </p:txBody>
      </p:sp>
      <p:sp>
        <p:nvSpPr>
          <p:cNvPr id="202" name="Rechteck">
            <a:hlinkClick r:id="rId10" action="ppaction://hlinksldjump"/>
          </p:cNvPr>
          <p:cNvSpPr/>
          <p:nvPr/>
        </p:nvSpPr>
        <p:spPr>
          <a:xfrm>
            <a:off x="14798057" y="5639423"/>
            <a:ext cx="7679083" cy="3871076"/>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3" name="Rechteck">
            <a:hlinkClick r:id="rId11" action="ppaction://hlinksldjump"/>
          </p:cNvPr>
          <p:cNvSpPr/>
          <p:nvPr/>
        </p:nvSpPr>
        <p:spPr>
          <a:xfrm>
            <a:off x="12901994" y="9519899"/>
            <a:ext cx="5544349" cy="1669392"/>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4" name="Rechteck">
            <a:hlinkClick r:id="rId12" action="ppaction://hlinksldjump"/>
          </p:cNvPr>
          <p:cNvSpPr/>
          <p:nvPr/>
        </p:nvSpPr>
        <p:spPr>
          <a:xfrm>
            <a:off x="9318769" y="7704186"/>
            <a:ext cx="5544349" cy="1669392"/>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5" name="Rechteck">
            <a:hlinkClick r:id="rId13" action="ppaction://hlinksldjump"/>
          </p:cNvPr>
          <p:cNvSpPr/>
          <p:nvPr/>
        </p:nvSpPr>
        <p:spPr>
          <a:xfrm>
            <a:off x="12901994" y="11335612"/>
            <a:ext cx="5544349" cy="1669392"/>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6" name="Rechteck">
            <a:hlinkClick r:id="rId14" action="ppaction://hlinksldjump"/>
          </p:cNvPr>
          <p:cNvSpPr/>
          <p:nvPr/>
        </p:nvSpPr>
        <p:spPr>
          <a:xfrm>
            <a:off x="20121621" y="9931996"/>
            <a:ext cx="3642457" cy="3444679"/>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 name="Rechteck 1">
            <a:hlinkClick r:id="rId7" action="ppaction://hlinksldjump"/>
            <a:extLst>
              <a:ext uri="{FF2B5EF4-FFF2-40B4-BE49-F238E27FC236}">
                <a16:creationId xmlns:a16="http://schemas.microsoft.com/office/drawing/2014/main" id="{C91EFAD3-926A-5C46-B388-BD5689D72733}"/>
              </a:ext>
            </a:extLst>
          </p:cNvPr>
          <p:cNvSpPr/>
          <p:nvPr/>
        </p:nvSpPr>
        <p:spPr>
          <a:xfrm>
            <a:off x="12246049" y="1460587"/>
            <a:ext cx="5779903"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8" name="Rechteck 57">
            <a:hlinkClick r:id="rId8" action="ppaction://hlinksldjump"/>
            <a:extLst>
              <a:ext uri="{FF2B5EF4-FFF2-40B4-BE49-F238E27FC236}">
                <a16:creationId xmlns:a16="http://schemas.microsoft.com/office/drawing/2014/main" id="{017CB2FB-FF18-CA4F-BF41-D8B8E4CFD3B1}"/>
              </a:ext>
            </a:extLst>
          </p:cNvPr>
          <p:cNvSpPr/>
          <p:nvPr/>
        </p:nvSpPr>
        <p:spPr>
          <a:xfrm>
            <a:off x="12591567" y="3345134"/>
            <a:ext cx="5779903"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9" name="Rechteck 58">
            <a:hlinkClick r:id="rId10" action="ppaction://hlinksldjump"/>
            <a:extLst>
              <a:ext uri="{FF2B5EF4-FFF2-40B4-BE49-F238E27FC236}">
                <a16:creationId xmlns:a16="http://schemas.microsoft.com/office/drawing/2014/main" id="{4106BD05-22E8-E84D-A715-049355D5371A}"/>
              </a:ext>
            </a:extLst>
          </p:cNvPr>
          <p:cNvSpPr/>
          <p:nvPr/>
        </p:nvSpPr>
        <p:spPr>
          <a:xfrm>
            <a:off x="12714161" y="5370814"/>
            <a:ext cx="5779903"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0" name="Rechteck 59">
            <a:hlinkClick r:id="rId10" action="ppaction://hlinksldjump"/>
            <a:extLst>
              <a:ext uri="{FF2B5EF4-FFF2-40B4-BE49-F238E27FC236}">
                <a16:creationId xmlns:a16="http://schemas.microsoft.com/office/drawing/2014/main" id="{6E079CAA-F1EA-224E-8BB5-A0D917B9D3FF}"/>
              </a:ext>
            </a:extLst>
          </p:cNvPr>
          <p:cNvSpPr/>
          <p:nvPr/>
        </p:nvSpPr>
        <p:spPr>
          <a:xfrm>
            <a:off x="16352211" y="7520880"/>
            <a:ext cx="5779903"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1" name="Rechteck 60">
            <a:hlinkClick r:id="rId11" action="ppaction://hlinksldjump"/>
            <a:extLst>
              <a:ext uri="{FF2B5EF4-FFF2-40B4-BE49-F238E27FC236}">
                <a16:creationId xmlns:a16="http://schemas.microsoft.com/office/drawing/2014/main" id="{1EDD7D69-8583-624C-8671-9F415B01238A}"/>
              </a:ext>
            </a:extLst>
          </p:cNvPr>
          <p:cNvSpPr/>
          <p:nvPr/>
        </p:nvSpPr>
        <p:spPr>
          <a:xfrm>
            <a:off x="12772774" y="9380021"/>
            <a:ext cx="5779903"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2" name="Rechteck 61">
            <a:hlinkClick r:id="rId12" action="ppaction://hlinksldjump"/>
            <a:extLst>
              <a:ext uri="{FF2B5EF4-FFF2-40B4-BE49-F238E27FC236}">
                <a16:creationId xmlns:a16="http://schemas.microsoft.com/office/drawing/2014/main" id="{CE2162A4-8400-1B40-BB04-0EB43D33F7E6}"/>
              </a:ext>
            </a:extLst>
          </p:cNvPr>
          <p:cNvSpPr/>
          <p:nvPr/>
        </p:nvSpPr>
        <p:spPr>
          <a:xfrm>
            <a:off x="9360222" y="7554052"/>
            <a:ext cx="5779903"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3" name="Rechteck 62">
            <a:hlinkClick r:id="rId13" action="ppaction://hlinksldjump"/>
            <a:extLst>
              <a:ext uri="{FF2B5EF4-FFF2-40B4-BE49-F238E27FC236}">
                <a16:creationId xmlns:a16="http://schemas.microsoft.com/office/drawing/2014/main" id="{07DD750F-29A9-7349-A354-4814D6D34680}"/>
              </a:ext>
            </a:extLst>
          </p:cNvPr>
          <p:cNvSpPr/>
          <p:nvPr/>
        </p:nvSpPr>
        <p:spPr>
          <a:xfrm>
            <a:off x="12692775" y="11112936"/>
            <a:ext cx="5779903"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4" name="Rechteck 63">
            <a:hlinkClick r:id="rId14" action="ppaction://hlinksldjump"/>
            <a:extLst>
              <a:ext uri="{FF2B5EF4-FFF2-40B4-BE49-F238E27FC236}">
                <a16:creationId xmlns:a16="http://schemas.microsoft.com/office/drawing/2014/main" id="{4144F1F8-F6DB-1143-BE54-6C0449EFB355}"/>
              </a:ext>
            </a:extLst>
          </p:cNvPr>
          <p:cNvSpPr/>
          <p:nvPr/>
        </p:nvSpPr>
        <p:spPr>
          <a:xfrm>
            <a:off x="19904728" y="9772317"/>
            <a:ext cx="3759410" cy="36043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Abgerundetes Rechteck"/>
          <p:cNvSpPr/>
          <p:nvPr/>
        </p:nvSpPr>
        <p:spPr>
          <a:xfrm>
            <a:off x="251060" y="266519"/>
            <a:ext cx="23881880"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09" name="Bereits in den ersten Schulwochen der ersten Jahrgangsstufe lernen die Schülerinnen und Schüler die Ziffern 1 bis 10 kennen. Gemeinsam mit einem Partner gestalten sie mithilfe einer Autorensoftware für eBooks ein eigenes, persönliches digitales Zahlenbuc"/>
          <p:cNvSpPr txBox="1"/>
          <p:nvPr/>
        </p:nvSpPr>
        <p:spPr>
          <a:xfrm>
            <a:off x="1693977" y="2943394"/>
            <a:ext cx="13722421" cy="8149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Bereits in den ersten Schulwochen der ersten Jahrgangsstufe lernen die Schülerinnen und Schüler die Ziffern 1 bis 10 kennen. Gemeinsam mit einem Partner gestalten sie mithilfe  der mebis-Tafel</a:t>
            </a:r>
            <a:r>
              <a:rPr lang="de-DE" baseline="30000" dirty="0"/>
              <a:t>1</a:t>
            </a:r>
            <a:r>
              <a:rPr lang="de-DE" dirty="0"/>
              <a:t> oder einer Autorensoftware für eBooks ein eigenes, persönliches digitales Zahlenbuch.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Jede Zahl wird auf unterschiedliche Weise (als Ziffer, Punkte, mit Gegenständen,..) auf einer Seite dargestellt.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Dabei nutzen die Kinder die Funktionen der </a:t>
            </a:r>
            <a:r>
              <a:rPr lang="de-DE" dirty="0" err="1"/>
              <a:t>mebis</a:t>
            </a:r>
            <a:r>
              <a:rPr lang="de-DE" dirty="0"/>
              <a:t>-Tafel oder der App, wie das Schreiben der Ziffern mit der Stiftfunktion, Einfügen von passenden Fotos und Erstellen einer Tonaufnahme zur Zahl.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Diese Aufgabenstellung ermöglicht es den Schülerinnen und Schülern, ihr neu erworbenes Wissen digital auszudrücken und darzustellen.</a:t>
            </a:r>
          </a:p>
        </p:txBody>
      </p:sp>
      <p:grpSp>
        <p:nvGrpSpPr>
          <p:cNvPr id="212" name="Abgerundetes Rechteck"/>
          <p:cNvGrpSpPr/>
          <p:nvPr/>
        </p:nvGrpSpPr>
        <p:grpSpPr>
          <a:xfrm>
            <a:off x="6294463" y="1106341"/>
            <a:ext cx="4922369" cy="1499908"/>
            <a:chOff x="0" y="0"/>
            <a:chExt cx="4922367" cy="1499907"/>
          </a:xfrm>
        </p:grpSpPr>
        <p:sp>
          <p:nvSpPr>
            <p:cNvPr id="211"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10" name="Abgerundetes Rechteck Abgerundetes Rechteck" descr="Abgerundetes Rechteck Abgerundetes Rechteck"/>
            <p:cNvPicPr>
              <a:picLocks/>
            </p:cNvPicPr>
            <p:nvPr/>
          </p:nvPicPr>
          <p:blipFill>
            <a:blip r:embed="rId3">
              <a:alphaModFix amt="53456"/>
            </a:blip>
            <a:stretch>
              <a:fillRect/>
            </a:stretch>
          </p:blipFill>
          <p:spPr>
            <a:xfrm>
              <a:off x="0" y="0"/>
              <a:ext cx="4922368" cy="1499908"/>
            </a:xfrm>
            <a:prstGeom prst="rect">
              <a:avLst/>
            </a:prstGeom>
            <a:effectLst/>
          </p:spPr>
        </p:pic>
      </p:grpSp>
      <p:sp>
        <p:nvSpPr>
          <p:cNvPr id="213" name="Aufgabe"/>
          <p:cNvSpPr txBox="1"/>
          <p:nvPr/>
        </p:nvSpPr>
        <p:spPr>
          <a:xfrm>
            <a:off x="7027823" y="1359276"/>
            <a:ext cx="3455651" cy="99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dirty="0">
                <a:latin typeface="Chalkduster"/>
                <a:ea typeface="Chalkduster"/>
                <a:cs typeface="Chalkduster"/>
                <a:sym typeface="Chalkduster"/>
              </a:rPr>
              <a:t>Aufgabe</a:t>
            </a:r>
            <a:r>
              <a:rPr dirty="0"/>
              <a:t>  </a:t>
            </a:r>
          </a:p>
        </p:txBody>
      </p:sp>
      <p:grpSp>
        <p:nvGrpSpPr>
          <p:cNvPr id="216" name="Bild"/>
          <p:cNvGrpSpPr/>
          <p:nvPr/>
        </p:nvGrpSpPr>
        <p:grpSpPr>
          <a:xfrm rot="548320">
            <a:off x="16589755" y="1378584"/>
            <a:ext cx="6369827" cy="5076507"/>
            <a:chOff x="0" y="0"/>
            <a:chExt cx="6369826" cy="5076506"/>
          </a:xfrm>
        </p:grpSpPr>
        <p:pic>
          <p:nvPicPr>
            <p:cNvPr id="215" name="Bild" descr="Bild"/>
            <p:cNvPicPr>
              <a:picLocks noChangeAspect="1"/>
            </p:cNvPicPr>
            <p:nvPr/>
          </p:nvPicPr>
          <p:blipFill>
            <a:blip r:embed="rId4"/>
            <a:stretch>
              <a:fillRect/>
            </a:stretch>
          </p:blipFill>
          <p:spPr>
            <a:xfrm>
              <a:off x="12700" y="355599"/>
              <a:ext cx="6344427" cy="4606608"/>
            </a:xfrm>
            <a:prstGeom prst="rect">
              <a:avLst/>
            </a:prstGeom>
            <a:ln>
              <a:noFill/>
            </a:ln>
            <a:effectLst/>
          </p:spPr>
        </p:pic>
        <p:pic>
          <p:nvPicPr>
            <p:cNvPr id="214" name="Bild" descr="Bild"/>
            <p:cNvPicPr>
              <a:picLocks/>
            </p:cNvPicPr>
            <p:nvPr/>
          </p:nvPicPr>
          <p:blipFill>
            <a:blip r:embed="rId5"/>
            <a:stretch>
              <a:fillRect/>
            </a:stretch>
          </p:blipFill>
          <p:spPr>
            <a:xfrm>
              <a:off x="0" y="-1"/>
              <a:ext cx="6369827" cy="5076508"/>
            </a:xfrm>
            <a:prstGeom prst="rect">
              <a:avLst/>
            </a:prstGeom>
            <a:effectLst/>
          </p:spPr>
        </p:pic>
      </p:grpSp>
      <p:pic>
        <p:nvPicPr>
          <p:cNvPr id="217" name="Bild" descr="Bild"/>
          <p:cNvPicPr>
            <a:picLocks noChangeAspect="1"/>
          </p:cNvPicPr>
          <p:nvPr/>
        </p:nvPicPr>
        <p:blipFill>
          <a:blip r:embed="rId6"/>
          <a:srcRect l="366" t="603" r="4" b="979"/>
          <a:stretch>
            <a:fillRect/>
          </a:stretch>
        </p:blipFill>
        <p:spPr>
          <a:xfrm>
            <a:off x="21725516" y="1161245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218" name="zurück zur Übersicht"/>
          <p:cNvSpPr txBox="1"/>
          <p:nvPr/>
        </p:nvSpPr>
        <p:spPr>
          <a:xfrm>
            <a:off x="21776157" y="12367790"/>
            <a:ext cx="2324101" cy="350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219" name="Rechteck">
            <a:hlinkClick r:id="rId7"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222" name="Bild"/>
          <p:cNvGrpSpPr/>
          <p:nvPr/>
        </p:nvGrpSpPr>
        <p:grpSpPr>
          <a:xfrm rot="20728610">
            <a:off x="16867095" y="6701806"/>
            <a:ext cx="6090730" cy="4787143"/>
            <a:chOff x="0" y="0"/>
            <a:chExt cx="6090728" cy="4787142"/>
          </a:xfrm>
        </p:grpSpPr>
        <p:pic>
          <p:nvPicPr>
            <p:cNvPr id="221" name="Bild" descr="Bild"/>
            <p:cNvPicPr>
              <a:picLocks noChangeAspect="1"/>
            </p:cNvPicPr>
            <p:nvPr/>
          </p:nvPicPr>
          <p:blipFill>
            <a:blip r:embed="rId8"/>
            <a:stretch>
              <a:fillRect/>
            </a:stretch>
          </p:blipFill>
          <p:spPr>
            <a:xfrm>
              <a:off x="12700" y="355600"/>
              <a:ext cx="6065329" cy="4317243"/>
            </a:xfrm>
            <a:prstGeom prst="rect">
              <a:avLst/>
            </a:prstGeom>
            <a:ln>
              <a:noFill/>
            </a:ln>
            <a:effectLst/>
          </p:spPr>
        </p:pic>
        <p:pic>
          <p:nvPicPr>
            <p:cNvPr id="220" name="Bild" descr="Bild"/>
            <p:cNvPicPr>
              <a:picLocks/>
            </p:cNvPicPr>
            <p:nvPr/>
          </p:nvPicPr>
          <p:blipFill>
            <a:blip r:embed="rId9"/>
            <a:stretch>
              <a:fillRect/>
            </a:stretch>
          </p:blipFill>
          <p:spPr>
            <a:xfrm>
              <a:off x="0" y="0"/>
              <a:ext cx="6090729" cy="4787143"/>
            </a:xfrm>
            <a:prstGeom prst="rect">
              <a:avLst/>
            </a:prstGeom>
            <a:effectLst/>
          </p:spPr>
        </p:pic>
      </p:grpSp>
      <p:sp>
        <p:nvSpPr>
          <p:cNvPr id="17" name="Rechteck 16">
            <a:hlinkClick r:id="rId7" action="ppaction://hlinksldjump"/>
            <a:extLst>
              <a:ext uri="{FF2B5EF4-FFF2-40B4-BE49-F238E27FC236}">
                <a16:creationId xmlns:a16="http://schemas.microsoft.com/office/drawing/2014/main" id="{4B949C64-D66F-5C4F-BDD3-7E0A54B0A449}"/>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Bereits in den ersten Schulwochen der ersten Jahrgangsstufe lernen die Schülerinnen und Schüler die Ziffern 1 bis 10 kennen. Gemeinsam mit einem Partner gestalten sie mithilfe einer Autorensoftware für eBooks ein eigenes, persönliches digitales Zahlenbuc">
            <a:extLst>
              <a:ext uri="{FF2B5EF4-FFF2-40B4-BE49-F238E27FC236}">
                <a16:creationId xmlns:a16="http://schemas.microsoft.com/office/drawing/2014/main" id="{E99A7748-7F43-944C-BD16-DD59FC776ABC}"/>
              </a:ext>
            </a:extLst>
          </p:cNvPr>
          <p:cNvSpPr txBox="1"/>
          <p:nvPr/>
        </p:nvSpPr>
        <p:spPr>
          <a:xfrm>
            <a:off x="2052883" y="11936141"/>
            <a:ext cx="13722421" cy="1347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49580">
              <a:lnSpc>
                <a:spcPct val="120000"/>
              </a:lnSpc>
              <a:buSzPct val="40000"/>
              <a:defRPr sz="3400">
                <a:solidFill>
                  <a:srgbClr val="000000"/>
                </a:solidFill>
                <a:latin typeface="HandwrittenTwo"/>
                <a:ea typeface="HandwrittenTwo"/>
                <a:cs typeface="HandwrittenTwo"/>
                <a:sym typeface="HandwrittenTwo"/>
              </a:defRPr>
            </a:pPr>
            <a:r>
              <a:rPr lang="de-DE" sz="1800" baseline="30000" dirty="0"/>
              <a:t>1 </a:t>
            </a:r>
            <a:r>
              <a:rPr lang="de-DE" sz="1800" dirty="0"/>
              <a:t>Schritt-für-Schritt-Anleitung zur </a:t>
            </a:r>
            <a:r>
              <a:rPr lang="de-DE" sz="1800" dirty="0" err="1"/>
              <a:t>mebis</a:t>
            </a:r>
            <a:r>
              <a:rPr lang="de-DE" sz="1800" dirty="0"/>
              <a:t>-Tafel: </a:t>
            </a:r>
            <a:r>
              <a:rPr lang="de-DE" sz="1800" dirty="0">
                <a:sym typeface="HandwrittenTwo"/>
              </a:rPr>
              <a:t>https://www.mebis.bayern.de/infoportal/tafel/tafel-mein-erstes-tafelbild-schritt-fuer-schritt/</a:t>
            </a:r>
          </a:p>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endParaRPr lang="de-DE"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Abgerundetes Rechteck"/>
          <p:cNvSpPr/>
          <p:nvPr/>
        </p:nvSpPr>
        <p:spPr>
          <a:xfrm>
            <a:off x="283742" y="266519"/>
            <a:ext cx="23849198"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25" name="Bild" descr="Bild"/>
          <p:cNvPicPr>
            <a:picLocks noChangeAspect="1"/>
          </p:cNvPicPr>
          <p:nvPr/>
        </p:nvPicPr>
        <p:blipFill>
          <a:blip r:embed="rId2"/>
          <a:srcRect l="366" t="603" r="4" b="979"/>
          <a:stretch>
            <a:fillRect/>
          </a:stretch>
        </p:blipFill>
        <p:spPr>
          <a:xfrm>
            <a:off x="21725516" y="1161245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226" name="zurück zur Übersicht"/>
          <p:cNvSpPr txBox="1"/>
          <p:nvPr/>
        </p:nvSpPr>
        <p:spPr>
          <a:xfrm>
            <a:off x="21776157" y="12367790"/>
            <a:ext cx="2324101" cy="350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227" name="Rechteck">
            <a:hlinkClick r:id="rId3"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28" name="Im Unterricht wurden die Ziffern 1 - 10 bereits gelernt.…"/>
          <p:cNvSpPr txBox="1"/>
          <p:nvPr/>
        </p:nvSpPr>
        <p:spPr>
          <a:xfrm>
            <a:off x="7198666" y="3044042"/>
            <a:ext cx="14955918" cy="8142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31800" indent="-431800" algn="l" defTabSz="449580">
              <a:lnSpc>
                <a:spcPct val="120000"/>
              </a:lnSpc>
              <a:buSzPct val="40000"/>
              <a:buBlip>
                <a:blip r:embed="rId4"/>
              </a:buBlip>
              <a:defRPr sz="3400">
                <a:solidFill>
                  <a:srgbClr val="000000"/>
                </a:solidFill>
                <a:latin typeface="HandwrittenTwo"/>
                <a:ea typeface="HandwrittenTwo"/>
                <a:cs typeface="HandwrittenTwo"/>
                <a:sym typeface="HandwrittenTwo"/>
              </a:defRPr>
            </a:pPr>
            <a:r>
              <a:rPr lang="de-DE" dirty="0"/>
              <a:t>Im Unterricht wurden die Ziffern 1 bis 10 bereits gelernt.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4"/>
              </a:buBlip>
              <a:defRPr sz="3400">
                <a:solidFill>
                  <a:srgbClr val="000000"/>
                </a:solidFill>
                <a:latin typeface="HandwrittenTwo"/>
                <a:ea typeface="HandwrittenTwo"/>
                <a:cs typeface="HandwrittenTwo"/>
                <a:sym typeface="HandwrittenTwo"/>
              </a:defRPr>
            </a:pPr>
            <a:r>
              <a:rPr lang="de-DE" dirty="0"/>
              <a:t>Die Kinder beherrschen die Schreibung und können die Zahlen auf verschiedene Arten darstellen: </a:t>
            </a:r>
          </a:p>
          <a:p>
            <a:pPr marL="1041400" lvl="1" indent="-431800" algn="l" defTabSz="449580">
              <a:lnSpc>
                <a:spcPct val="120000"/>
              </a:lnSpc>
              <a:buSzPct val="40000"/>
              <a:buBlip>
                <a:blip r:embed="rId4"/>
              </a:buBlip>
              <a:defRPr sz="3400">
                <a:solidFill>
                  <a:srgbClr val="000000"/>
                </a:solidFill>
                <a:latin typeface="HandwrittenTwo"/>
                <a:ea typeface="HandwrittenTwo"/>
                <a:cs typeface="HandwrittenTwo"/>
                <a:sym typeface="HandwrittenTwo"/>
              </a:defRPr>
            </a:pPr>
            <a:r>
              <a:rPr lang="de-DE" dirty="0"/>
              <a:t>Strichliste</a:t>
            </a:r>
          </a:p>
          <a:p>
            <a:pPr marL="1041400" lvl="1" indent="-431800" algn="l" defTabSz="449580">
              <a:lnSpc>
                <a:spcPct val="120000"/>
              </a:lnSpc>
              <a:buSzPct val="40000"/>
              <a:buBlip>
                <a:blip r:embed="rId4"/>
              </a:buBlip>
              <a:defRPr sz="3400">
                <a:solidFill>
                  <a:srgbClr val="000000"/>
                </a:solidFill>
                <a:latin typeface="HandwrittenTwo"/>
                <a:ea typeface="HandwrittenTwo"/>
                <a:cs typeface="HandwrittenTwo"/>
                <a:sym typeface="HandwrittenTwo"/>
              </a:defRPr>
            </a:pPr>
            <a:r>
              <a:rPr lang="de-DE" dirty="0"/>
              <a:t>Punkte auf dem Zehnerfeld/den Rechenschiffchen</a:t>
            </a:r>
          </a:p>
          <a:p>
            <a:pPr marL="1041400" lvl="1" indent="-431800" algn="l" defTabSz="449580">
              <a:lnSpc>
                <a:spcPct val="120000"/>
              </a:lnSpc>
              <a:buSzPct val="40000"/>
              <a:buBlip>
                <a:blip r:embed="rId4"/>
              </a:buBlip>
              <a:defRPr sz="3400">
                <a:solidFill>
                  <a:srgbClr val="000000"/>
                </a:solidFill>
                <a:latin typeface="HandwrittenTwo"/>
                <a:ea typeface="HandwrittenTwo"/>
                <a:cs typeface="HandwrittenTwo"/>
                <a:sym typeface="HandwrittenTwo"/>
              </a:defRPr>
            </a:pPr>
            <a:r>
              <a:rPr lang="de-DE" dirty="0"/>
              <a:t>Gegenstände strukturiert legen (in Fünferbündelung) </a:t>
            </a:r>
          </a:p>
          <a:p>
            <a:pPr marL="1041400" lvl="1" indent="-431800" algn="l" defTabSz="449580">
              <a:lnSpc>
                <a:spcPct val="120000"/>
              </a:lnSpc>
              <a:buSzPct val="40000"/>
              <a:buBlip>
                <a:blip r:embed="rId4"/>
              </a:buBlip>
              <a:defRPr sz="3400">
                <a:solidFill>
                  <a:srgbClr val="000000"/>
                </a:solidFill>
                <a:latin typeface="HandwrittenTwo"/>
                <a:ea typeface="HandwrittenTwo"/>
                <a:cs typeface="HandwrittenTwo"/>
                <a:sym typeface="HandwrittenTwo"/>
              </a:defRPr>
            </a:pPr>
            <a:r>
              <a:rPr lang="de-DE" dirty="0"/>
              <a:t>etc.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4"/>
              </a:buBlip>
              <a:defRPr sz="3400">
                <a:solidFill>
                  <a:srgbClr val="000000"/>
                </a:solidFill>
                <a:latin typeface="HandwrittenTwo"/>
                <a:ea typeface="HandwrittenTwo"/>
                <a:cs typeface="HandwrittenTwo"/>
                <a:sym typeface="HandwrittenTwo"/>
              </a:defRPr>
            </a:pPr>
            <a:r>
              <a:rPr lang="de-DE" dirty="0"/>
              <a:t>Viel Vorwissen in Bezug auf die </a:t>
            </a:r>
            <a:r>
              <a:rPr lang="de-DE" dirty="0" err="1"/>
              <a:t>mebis</a:t>
            </a:r>
            <a:r>
              <a:rPr lang="de-DE" dirty="0"/>
              <a:t>-Tafel oder eine App ist nicht notwendig. Einige Apps sind  durch ihre intuitive Bedienung nach einer kurzen Einführung auch schon in der ersten Jahrgangsstufe problemlos einsetzbar.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algn="l" defTabSz="449580">
              <a:lnSpc>
                <a:spcPct val="120000"/>
              </a:lnSpc>
              <a:defRPr sz="3400">
                <a:solidFill>
                  <a:srgbClr val="000000"/>
                </a:solidFill>
                <a:latin typeface="HandwrittenTwo"/>
                <a:ea typeface="HandwrittenTwo"/>
                <a:cs typeface="HandwrittenTwo"/>
                <a:sym typeface="HandwrittenTwo"/>
              </a:defRPr>
            </a:pPr>
            <a:endParaRPr lang="de-DE" dirty="0"/>
          </a:p>
        </p:txBody>
      </p:sp>
      <p:grpSp>
        <p:nvGrpSpPr>
          <p:cNvPr id="231" name="Abgerundetes Rechteck"/>
          <p:cNvGrpSpPr/>
          <p:nvPr/>
        </p:nvGrpSpPr>
        <p:grpSpPr>
          <a:xfrm>
            <a:off x="12013969" y="1060706"/>
            <a:ext cx="4922368" cy="1499908"/>
            <a:chOff x="0" y="0"/>
            <a:chExt cx="4922367" cy="1499907"/>
          </a:xfrm>
        </p:grpSpPr>
        <p:sp>
          <p:nvSpPr>
            <p:cNvPr id="230"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29" name="Abgerundetes Rechteck Abgerundetes Rechteck" descr="Abgerundetes Rechteck Abgerundetes Rechteck"/>
            <p:cNvPicPr>
              <a:picLocks/>
            </p:cNvPicPr>
            <p:nvPr/>
          </p:nvPicPr>
          <p:blipFill>
            <a:blip r:embed="rId5">
              <a:alphaModFix amt="53456"/>
            </a:blip>
            <a:stretch>
              <a:fillRect/>
            </a:stretch>
          </p:blipFill>
          <p:spPr>
            <a:xfrm>
              <a:off x="0" y="0"/>
              <a:ext cx="4922368" cy="1499908"/>
            </a:xfrm>
            <a:prstGeom prst="rect">
              <a:avLst/>
            </a:prstGeom>
            <a:effectLst/>
          </p:spPr>
        </p:pic>
      </p:grpSp>
      <p:sp>
        <p:nvSpPr>
          <p:cNvPr id="232" name="Vorwissen"/>
          <p:cNvSpPr txBox="1"/>
          <p:nvPr/>
        </p:nvSpPr>
        <p:spPr>
          <a:xfrm>
            <a:off x="12192001" y="1313641"/>
            <a:ext cx="4566304" cy="99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dirty="0" err="1">
                <a:latin typeface="Chalkduster"/>
                <a:ea typeface="Chalkduster"/>
                <a:cs typeface="Chalkduster"/>
                <a:sym typeface="Chalkduster"/>
              </a:rPr>
              <a:t>Vorwissen</a:t>
            </a:r>
            <a:r>
              <a:rPr sz="5500" dirty="0">
                <a:latin typeface="Chalkduster"/>
                <a:ea typeface="Chalkduster"/>
                <a:cs typeface="Chalkduster"/>
                <a:sym typeface="Chalkduster"/>
              </a:rPr>
              <a:t> </a:t>
            </a:r>
            <a:r>
              <a:rPr dirty="0"/>
              <a:t>  </a:t>
            </a:r>
          </a:p>
        </p:txBody>
      </p:sp>
      <p:grpSp>
        <p:nvGrpSpPr>
          <p:cNvPr id="235" name="Bild"/>
          <p:cNvGrpSpPr/>
          <p:nvPr/>
        </p:nvGrpSpPr>
        <p:grpSpPr>
          <a:xfrm rot="20795848">
            <a:off x="1107027" y="4029093"/>
            <a:ext cx="5402111" cy="4317029"/>
            <a:chOff x="0" y="0"/>
            <a:chExt cx="5402109" cy="4317028"/>
          </a:xfrm>
        </p:grpSpPr>
        <p:pic>
          <p:nvPicPr>
            <p:cNvPr id="234" name="Bild" descr="Bild"/>
            <p:cNvPicPr>
              <a:picLocks noChangeAspect="1"/>
            </p:cNvPicPr>
            <p:nvPr/>
          </p:nvPicPr>
          <p:blipFill>
            <a:blip r:embed="rId6"/>
            <a:stretch>
              <a:fillRect/>
            </a:stretch>
          </p:blipFill>
          <p:spPr>
            <a:xfrm>
              <a:off x="12700" y="355599"/>
              <a:ext cx="5376710" cy="3847130"/>
            </a:xfrm>
            <a:prstGeom prst="rect">
              <a:avLst/>
            </a:prstGeom>
            <a:ln>
              <a:noFill/>
            </a:ln>
            <a:effectLst/>
          </p:spPr>
        </p:pic>
        <p:pic>
          <p:nvPicPr>
            <p:cNvPr id="233" name="Bild" descr="Bild"/>
            <p:cNvPicPr>
              <a:picLocks/>
            </p:cNvPicPr>
            <p:nvPr/>
          </p:nvPicPr>
          <p:blipFill>
            <a:blip r:embed="rId7"/>
            <a:stretch>
              <a:fillRect/>
            </a:stretch>
          </p:blipFill>
          <p:spPr>
            <a:xfrm>
              <a:off x="0" y="-1"/>
              <a:ext cx="5402110" cy="4317030"/>
            </a:xfrm>
            <a:prstGeom prst="rect">
              <a:avLst/>
            </a:prstGeom>
            <a:effectLst/>
          </p:spPr>
        </p:pic>
      </p:grpSp>
      <p:sp>
        <p:nvSpPr>
          <p:cNvPr id="14" name="Rechteck 13">
            <a:hlinkClick r:id="rId3" action="ppaction://hlinksldjump"/>
            <a:extLst>
              <a:ext uri="{FF2B5EF4-FFF2-40B4-BE49-F238E27FC236}">
                <a16:creationId xmlns:a16="http://schemas.microsoft.com/office/drawing/2014/main" id="{8C3F3FE0-D024-A549-8A85-BA724A8B0353}"/>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Zunächst stellt die Lehrkraft die wichtigsten Funktionen der angewendeten App vor:…"/>
          <p:cNvSpPr txBox="1"/>
          <p:nvPr/>
        </p:nvSpPr>
        <p:spPr>
          <a:xfrm>
            <a:off x="4182762" y="4156283"/>
            <a:ext cx="16018476" cy="7330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Zunächst stellt die Lehrkraft die wichtigsten Funktionen der angebotenen App bzw. der </a:t>
            </a:r>
            <a:r>
              <a:rPr lang="de-DE" dirty="0" err="1"/>
              <a:t>mebis</a:t>
            </a:r>
            <a:r>
              <a:rPr lang="de-DE" dirty="0"/>
              <a:t>-Tafel vor: </a:t>
            </a:r>
          </a:p>
          <a:p>
            <a:pPr marL="1041400" lvl="1"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Buchformat einstellen </a:t>
            </a:r>
          </a:p>
          <a:p>
            <a:pPr marL="1041400" lvl="1"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Foto einfügen </a:t>
            </a:r>
          </a:p>
          <a:p>
            <a:pPr marL="1041400" lvl="1"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Stift anwenden</a:t>
            </a:r>
          </a:p>
          <a:p>
            <a:pPr marL="1041400" lvl="1"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Sound hinzufügen</a:t>
            </a:r>
          </a:p>
          <a:p>
            <a:pPr marL="1041400" lvl="1"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evtl. Text einfügen und ändern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r>
              <a:rPr lang="de-DE" dirty="0"/>
              <a:t>Die Schülerinnen und Schüler erhalten die Möglichkeit, die vorgestellten Funktionen selbst auszuprobieren. </a:t>
            </a:r>
          </a:p>
          <a:p>
            <a:pPr marL="431800" indent="-431800" algn="l" defTabSz="449580">
              <a:lnSpc>
                <a:spcPct val="120000"/>
              </a:lnSpc>
              <a:buSzPct val="40000"/>
              <a:buBlip>
                <a:blip r:embed="rId2"/>
              </a:buBlip>
              <a:defRPr sz="3400">
                <a:solidFill>
                  <a:srgbClr val="000000"/>
                </a:solidFill>
                <a:latin typeface="HandwrittenTwo"/>
                <a:ea typeface="HandwrittenTwo"/>
                <a:cs typeface="HandwrittenTwo"/>
                <a:sym typeface="HandwrittenTwo"/>
              </a:defRPr>
            </a:pPr>
            <a:endParaRPr lang="de-DE" dirty="0"/>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algn="l" defTabSz="449580">
              <a:lnSpc>
                <a:spcPct val="120000"/>
              </a:lnSpc>
              <a:defRPr sz="3400">
                <a:solidFill>
                  <a:srgbClr val="000000"/>
                </a:solidFill>
                <a:latin typeface="HandwrittenTwo"/>
                <a:ea typeface="HandwrittenTwo"/>
                <a:cs typeface="HandwrittenTwo"/>
                <a:sym typeface="HandwrittenTwo"/>
              </a:defRPr>
            </a:pPr>
            <a:endParaRPr lang="de-DE" dirty="0"/>
          </a:p>
        </p:txBody>
      </p:sp>
      <p:sp>
        <p:nvSpPr>
          <p:cNvPr id="238" name="Abgerundetes Rechteck"/>
          <p:cNvSpPr/>
          <p:nvPr/>
        </p:nvSpPr>
        <p:spPr>
          <a:xfrm>
            <a:off x="294527" y="227587"/>
            <a:ext cx="23816516"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239" name="1. Kennenlernen der Anwendung"/>
          <p:cNvSpPr txBox="1"/>
          <p:nvPr/>
        </p:nvSpPr>
        <p:spPr>
          <a:xfrm>
            <a:off x="7498623" y="2814830"/>
            <a:ext cx="9386755" cy="730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900">
                <a:solidFill>
                  <a:srgbClr val="000000"/>
                </a:solidFill>
                <a:latin typeface="Chalkduster"/>
                <a:ea typeface="Chalkduster"/>
                <a:cs typeface="Chalkduster"/>
                <a:sym typeface="Chalkduster"/>
              </a:defRPr>
            </a:lvl1pPr>
          </a:lstStyle>
          <a:p>
            <a:r>
              <a:t>1. Kennenlernen der Anwendung</a:t>
            </a:r>
          </a:p>
        </p:txBody>
      </p:sp>
      <p:pic>
        <p:nvPicPr>
          <p:cNvPr id="240" name="Bild" descr="Bild"/>
          <p:cNvPicPr>
            <a:picLocks noChangeAspect="1"/>
          </p:cNvPicPr>
          <p:nvPr/>
        </p:nvPicPr>
        <p:blipFill>
          <a:blip r:embed="rId3"/>
          <a:srcRect l="366" t="603" r="4" b="979"/>
          <a:stretch>
            <a:fillRect/>
          </a:stretch>
        </p:blipFill>
        <p:spPr>
          <a:xfrm>
            <a:off x="21748917" y="1153213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241" name="zurück zur Übersicht"/>
          <p:cNvSpPr txBox="1"/>
          <p:nvPr/>
        </p:nvSpPr>
        <p:spPr>
          <a:xfrm>
            <a:off x="21776157" y="12264656"/>
            <a:ext cx="2324101" cy="350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242" name="Rechteck">
            <a:hlinkClick r:id="rId4"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245" name="Abgerundetes Rechteck"/>
          <p:cNvGrpSpPr/>
          <p:nvPr/>
        </p:nvGrpSpPr>
        <p:grpSpPr>
          <a:xfrm>
            <a:off x="9730816" y="668143"/>
            <a:ext cx="4922368" cy="1499908"/>
            <a:chOff x="0" y="0"/>
            <a:chExt cx="4922367" cy="1499907"/>
          </a:xfrm>
        </p:grpSpPr>
        <p:sp>
          <p:nvSpPr>
            <p:cNvPr id="244"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43" name="Abgerundetes Rechteck Abgerundetes Rechteck" descr="Abgerundetes Rechteck Abgerundetes Rechteck"/>
            <p:cNvPicPr>
              <a:picLocks/>
            </p:cNvPicPr>
            <p:nvPr/>
          </p:nvPicPr>
          <p:blipFill>
            <a:blip r:embed="rId5">
              <a:alphaModFix amt="53456"/>
            </a:blip>
            <a:stretch>
              <a:fillRect/>
            </a:stretch>
          </p:blipFill>
          <p:spPr>
            <a:xfrm>
              <a:off x="0" y="0"/>
              <a:ext cx="4922368" cy="1499908"/>
            </a:xfrm>
            <a:prstGeom prst="rect">
              <a:avLst/>
            </a:prstGeom>
            <a:effectLst/>
          </p:spPr>
        </p:pic>
      </p:grpSp>
      <p:sp>
        <p:nvSpPr>
          <p:cNvPr id="246" name="Ablauf"/>
          <p:cNvSpPr txBox="1"/>
          <p:nvPr/>
        </p:nvSpPr>
        <p:spPr>
          <a:xfrm>
            <a:off x="10591140" y="921078"/>
            <a:ext cx="3201720" cy="99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a:latin typeface="Chalkduster"/>
                <a:ea typeface="Chalkduster"/>
                <a:cs typeface="Chalkduster"/>
                <a:sym typeface="Chalkduster"/>
              </a:rPr>
              <a:t>Ablauf </a:t>
            </a:r>
            <a:r>
              <a:t>  </a:t>
            </a:r>
          </a:p>
        </p:txBody>
      </p:sp>
      <p:grpSp>
        <p:nvGrpSpPr>
          <p:cNvPr id="249" name="Abgerundetes Rechteck"/>
          <p:cNvGrpSpPr/>
          <p:nvPr/>
        </p:nvGrpSpPr>
        <p:grpSpPr>
          <a:xfrm>
            <a:off x="6867070" y="2442592"/>
            <a:ext cx="10649861" cy="1474508"/>
            <a:chOff x="0" y="0"/>
            <a:chExt cx="10649859" cy="1474507"/>
          </a:xfrm>
        </p:grpSpPr>
        <p:sp>
          <p:nvSpPr>
            <p:cNvPr id="248" name="Abgerundetes Rechteck"/>
            <p:cNvSpPr/>
            <p:nvPr/>
          </p:nvSpPr>
          <p:spPr>
            <a:xfrm>
              <a:off x="38100" y="38100"/>
              <a:ext cx="10573660" cy="1398308"/>
            </a:xfrm>
            <a:prstGeom prst="roundRect">
              <a:avLst>
                <a:gd name="adj" fmla="val 20703"/>
              </a:avLst>
            </a:prstGeom>
            <a:solidFill>
              <a:srgbClr val="008FB0">
                <a:alpha val="22807"/>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47" name="Abgerundetes Rechteck Abgerundetes Rechteck" descr="Abgerundetes Rechteck Abgerundetes Rechteck"/>
            <p:cNvPicPr>
              <a:picLocks/>
            </p:cNvPicPr>
            <p:nvPr/>
          </p:nvPicPr>
          <p:blipFill>
            <a:blip r:embed="rId6">
              <a:alphaModFix amt="22807"/>
            </a:blip>
            <a:stretch>
              <a:fillRect/>
            </a:stretch>
          </p:blipFill>
          <p:spPr>
            <a:xfrm>
              <a:off x="0" y="0"/>
              <a:ext cx="10649860" cy="1474508"/>
            </a:xfrm>
            <a:prstGeom prst="rect">
              <a:avLst/>
            </a:prstGeom>
            <a:effectLst/>
          </p:spPr>
        </p:pic>
      </p:grpSp>
      <p:sp>
        <p:nvSpPr>
          <p:cNvPr id="15" name="Rechteck 14">
            <a:hlinkClick r:id="rId4" action="ppaction://hlinksldjump"/>
            <a:extLst>
              <a:ext uri="{FF2B5EF4-FFF2-40B4-BE49-F238E27FC236}">
                <a16:creationId xmlns:a16="http://schemas.microsoft.com/office/drawing/2014/main" id="{BD8B4B67-957D-3A4F-AE01-8FA1EAC35E22}"/>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Abgerundetes Rechteck"/>
          <p:cNvSpPr/>
          <p:nvPr/>
        </p:nvSpPr>
        <p:spPr>
          <a:xfrm>
            <a:off x="310982" y="266519"/>
            <a:ext cx="23762036"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254" name="Abgerundetes Rechteck"/>
          <p:cNvGrpSpPr/>
          <p:nvPr/>
        </p:nvGrpSpPr>
        <p:grpSpPr>
          <a:xfrm>
            <a:off x="9730816" y="668143"/>
            <a:ext cx="4922368" cy="1499908"/>
            <a:chOff x="0" y="0"/>
            <a:chExt cx="4922367" cy="1499907"/>
          </a:xfrm>
        </p:grpSpPr>
        <p:sp>
          <p:nvSpPr>
            <p:cNvPr id="253"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52" name="Abgerundetes Rechteck Abgerundetes Rechteck" descr="Abgerundetes Rechteck Abgerundetes Rechteck"/>
            <p:cNvPicPr>
              <a:picLocks/>
            </p:cNvPicPr>
            <p:nvPr/>
          </p:nvPicPr>
          <p:blipFill>
            <a:blip r:embed="rId2">
              <a:alphaModFix amt="53456"/>
            </a:blip>
            <a:stretch>
              <a:fillRect/>
            </a:stretch>
          </p:blipFill>
          <p:spPr>
            <a:xfrm>
              <a:off x="0" y="0"/>
              <a:ext cx="4922368" cy="1499908"/>
            </a:xfrm>
            <a:prstGeom prst="rect">
              <a:avLst/>
            </a:prstGeom>
            <a:effectLst/>
          </p:spPr>
        </p:pic>
      </p:grpSp>
      <p:sp>
        <p:nvSpPr>
          <p:cNvPr id="255" name="2. Erstellung der Zahlenbücher"/>
          <p:cNvSpPr txBox="1"/>
          <p:nvPr/>
        </p:nvSpPr>
        <p:spPr>
          <a:xfrm>
            <a:off x="7498623" y="2814830"/>
            <a:ext cx="9386755" cy="730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900">
                <a:solidFill>
                  <a:srgbClr val="000000"/>
                </a:solidFill>
                <a:latin typeface="Chalkduster"/>
                <a:ea typeface="Chalkduster"/>
                <a:cs typeface="Chalkduster"/>
                <a:sym typeface="Chalkduster"/>
              </a:defRPr>
            </a:lvl1pPr>
          </a:lstStyle>
          <a:p>
            <a:r>
              <a:t>2. Erstellung der Zahlenbücher</a:t>
            </a:r>
          </a:p>
        </p:txBody>
      </p:sp>
      <p:pic>
        <p:nvPicPr>
          <p:cNvPr id="256" name="Bild" descr="Bild"/>
          <p:cNvPicPr>
            <a:picLocks noChangeAspect="1"/>
          </p:cNvPicPr>
          <p:nvPr/>
        </p:nvPicPr>
        <p:blipFill>
          <a:blip r:embed="rId3"/>
          <a:srcRect l="366" t="603" r="4" b="979"/>
          <a:stretch>
            <a:fillRect/>
          </a:stretch>
        </p:blipFill>
        <p:spPr>
          <a:xfrm>
            <a:off x="21748917" y="1153213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257" name="zurück zur Übersicht"/>
          <p:cNvSpPr txBox="1"/>
          <p:nvPr/>
        </p:nvSpPr>
        <p:spPr>
          <a:xfrm>
            <a:off x="21776157" y="12264656"/>
            <a:ext cx="2324101" cy="350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258" name="Rechteck">
            <a:hlinkClick r:id="rId4"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9" name="Ablauf"/>
          <p:cNvSpPr txBox="1"/>
          <p:nvPr/>
        </p:nvSpPr>
        <p:spPr>
          <a:xfrm>
            <a:off x="10591140" y="921078"/>
            <a:ext cx="3201720" cy="99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a:latin typeface="Chalkduster"/>
                <a:ea typeface="Chalkduster"/>
                <a:cs typeface="Chalkduster"/>
                <a:sym typeface="Chalkduster"/>
              </a:rPr>
              <a:t>Ablauf </a:t>
            </a:r>
            <a:r>
              <a:t>  </a:t>
            </a:r>
          </a:p>
        </p:txBody>
      </p:sp>
      <p:sp>
        <p:nvSpPr>
          <p:cNvPr id="260" name="Die Schülerinnen und Schüler erstellen gemeinsam mit einem Partner ihr persönliches Zahlenbuch.…"/>
          <p:cNvSpPr txBox="1"/>
          <p:nvPr/>
        </p:nvSpPr>
        <p:spPr>
          <a:xfrm>
            <a:off x="2589509" y="4186825"/>
            <a:ext cx="20659218" cy="104020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Die Schülerinnen und Schüler erstellen gemeinsam mit einem Partnerkind ihr persönliches Zahlenbuch.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Zu jeder Zahl von 1 bis 10 gestalten die Kinder jeweils eine Seite. </a:t>
            </a:r>
          </a:p>
          <a:p>
            <a:pPr marL="431800" indent="-431800" algn="l" defTabSz="449580">
              <a:lnSpc>
                <a:spcPct val="120000"/>
              </a:lnSpc>
              <a:buSzPct val="40000"/>
              <a:buBlip>
                <a:blip r:embed="rId5"/>
              </a:buBlip>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Die Lehrkraft kann den Lernenden die Gestaltung der Seite frei überlassen oder Kriterien vorgeben, was auf einer Seite abgebildet werden soll. Folgende Möglichkeiten sind beispielsweise denkbar:</a:t>
            </a:r>
          </a:p>
          <a:p>
            <a:pPr marL="1041400" lvl="1"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Schreiben der Zahl mit der Stiftfunktion</a:t>
            </a:r>
          </a:p>
          <a:p>
            <a:pPr marL="1041400" lvl="1"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Darstellung mit Strichen und/oder Punkten </a:t>
            </a:r>
          </a:p>
          <a:p>
            <a:pPr marL="1041400" lvl="1"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Fotos einer Anzahl an Gegenständen (strukturiert gelegt!)</a:t>
            </a:r>
          </a:p>
          <a:p>
            <a:pPr marL="1041400" lvl="1"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Darstellung mit den Fingern </a:t>
            </a:r>
          </a:p>
          <a:p>
            <a:pPr marL="1041400" lvl="1"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Tonaufnahme der gesprochenen Zahl</a:t>
            </a:r>
          </a:p>
          <a:p>
            <a:pPr marL="1041400" lvl="1"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sz="3400" dirty="0">
                <a:sym typeface="HandwrittenTwo"/>
              </a:rPr>
              <a:t>Rechenaufgaben passend zur vorgegebenen Zahl (im Rahmen der Differenzierung)</a:t>
            </a:r>
            <a:r>
              <a:rPr lang="de-DE" dirty="0"/>
              <a:t>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Hilfreich ist – vor allem für die noch sehr jungen Schülerinnen und </a:t>
            </a:r>
            <a:r>
              <a:rPr lang="de-DE"/>
              <a:t>Schüler – das </a:t>
            </a:r>
            <a:r>
              <a:rPr lang="de-DE" dirty="0"/>
              <a:t>durch die aufeinanderfolgenden Ziffern vorgegebene </a:t>
            </a:r>
            <a:r>
              <a:rPr lang="de-DE" dirty="0">
                <a:latin typeface="Avenir Next Regular"/>
                <a:ea typeface="Avenir Next Regular"/>
                <a:cs typeface="Avenir Next Regular"/>
                <a:sym typeface="Avenir Next Regular"/>
              </a:rPr>
              <a:t>„</a:t>
            </a:r>
            <a:r>
              <a:rPr lang="de-DE" dirty="0"/>
              <a:t>Storyboard</a:t>
            </a:r>
            <a:r>
              <a:rPr lang="de-DE" dirty="0">
                <a:latin typeface="Avenir Next Regular"/>
                <a:ea typeface="Avenir Next Regular"/>
                <a:cs typeface="Avenir Next Regular"/>
                <a:sym typeface="Avenir Next Regular"/>
              </a:rPr>
              <a:t>“</a:t>
            </a:r>
            <a:r>
              <a:rPr lang="de-DE" dirty="0"/>
              <a:t>. </a:t>
            </a:r>
          </a:p>
          <a:p>
            <a:pPr marL="431800" indent="-431800" algn="l" defTabSz="449580">
              <a:lnSpc>
                <a:spcPct val="120000"/>
              </a:lnSpc>
              <a:buSzPct val="40000"/>
              <a:buBlip>
                <a:blip r:embed="rId5"/>
              </a:buBlip>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Durch die Arbeit in Teams können sich die Kinder gegenseitig unterstützen. </a:t>
            </a:r>
          </a:p>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endParaRPr lang="de-DE" dirty="0"/>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algn="l" defTabSz="449580">
              <a:lnSpc>
                <a:spcPct val="120000"/>
              </a:lnSpc>
              <a:defRPr sz="3400">
                <a:solidFill>
                  <a:srgbClr val="000000"/>
                </a:solidFill>
                <a:latin typeface="HandwrittenTwo"/>
                <a:ea typeface="HandwrittenTwo"/>
                <a:cs typeface="HandwrittenTwo"/>
                <a:sym typeface="HandwrittenTwo"/>
              </a:defRPr>
            </a:pPr>
            <a:endParaRPr lang="de-DE" dirty="0"/>
          </a:p>
        </p:txBody>
      </p:sp>
      <p:grpSp>
        <p:nvGrpSpPr>
          <p:cNvPr id="263" name="Abgerundetes Rechteck"/>
          <p:cNvGrpSpPr/>
          <p:nvPr/>
        </p:nvGrpSpPr>
        <p:grpSpPr>
          <a:xfrm>
            <a:off x="6867070" y="2442592"/>
            <a:ext cx="10649861" cy="1474508"/>
            <a:chOff x="0" y="0"/>
            <a:chExt cx="10649859" cy="1474507"/>
          </a:xfrm>
        </p:grpSpPr>
        <p:sp>
          <p:nvSpPr>
            <p:cNvPr id="262" name="Abgerundetes Rechteck"/>
            <p:cNvSpPr/>
            <p:nvPr/>
          </p:nvSpPr>
          <p:spPr>
            <a:xfrm>
              <a:off x="38100" y="38100"/>
              <a:ext cx="10573660" cy="1398308"/>
            </a:xfrm>
            <a:prstGeom prst="roundRect">
              <a:avLst>
                <a:gd name="adj" fmla="val 20703"/>
              </a:avLst>
            </a:prstGeom>
            <a:solidFill>
              <a:srgbClr val="008FB0">
                <a:alpha val="22807"/>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61" name="Abgerundetes Rechteck Abgerundetes Rechteck" descr="Abgerundetes Rechteck Abgerundetes Rechteck"/>
            <p:cNvPicPr>
              <a:picLocks/>
            </p:cNvPicPr>
            <p:nvPr/>
          </p:nvPicPr>
          <p:blipFill>
            <a:blip r:embed="rId6">
              <a:alphaModFix amt="22807"/>
            </a:blip>
            <a:stretch>
              <a:fillRect/>
            </a:stretch>
          </p:blipFill>
          <p:spPr>
            <a:xfrm>
              <a:off x="0" y="0"/>
              <a:ext cx="10649860" cy="1474508"/>
            </a:xfrm>
            <a:prstGeom prst="rect">
              <a:avLst/>
            </a:prstGeom>
            <a:effectLst/>
          </p:spPr>
        </p:pic>
      </p:grpSp>
      <p:sp>
        <p:nvSpPr>
          <p:cNvPr id="15" name="Rechteck 14">
            <a:hlinkClick r:id="rId4" action="ppaction://hlinksldjump"/>
            <a:extLst>
              <a:ext uri="{FF2B5EF4-FFF2-40B4-BE49-F238E27FC236}">
                <a16:creationId xmlns:a16="http://schemas.microsoft.com/office/drawing/2014/main" id="{5609BA4E-8369-BF4B-8469-46AA9E7E4785}"/>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 name="Abgerundetes Rechteck"/>
          <p:cNvGrpSpPr/>
          <p:nvPr/>
        </p:nvGrpSpPr>
        <p:grpSpPr>
          <a:xfrm>
            <a:off x="6867070" y="2442592"/>
            <a:ext cx="10649861" cy="1474508"/>
            <a:chOff x="0" y="0"/>
            <a:chExt cx="10649859" cy="1474507"/>
          </a:xfrm>
        </p:grpSpPr>
        <p:sp>
          <p:nvSpPr>
            <p:cNvPr id="266" name="Abgerundetes Rechteck"/>
            <p:cNvSpPr/>
            <p:nvPr/>
          </p:nvSpPr>
          <p:spPr>
            <a:xfrm>
              <a:off x="38100" y="38100"/>
              <a:ext cx="10573660" cy="1398308"/>
            </a:xfrm>
            <a:prstGeom prst="roundRect">
              <a:avLst>
                <a:gd name="adj" fmla="val 20703"/>
              </a:avLst>
            </a:prstGeom>
            <a:solidFill>
              <a:srgbClr val="008FB0">
                <a:alpha val="22807"/>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65" name="Abgerundetes Rechteck Abgerundetes Rechteck" descr="Abgerundetes Rechteck Abgerundetes Rechteck"/>
            <p:cNvPicPr>
              <a:picLocks/>
            </p:cNvPicPr>
            <p:nvPr/>
          </p:nvPicPr>
          <p:blipFill>
            <a:blip r:embed="rId2">
              <a:alphaModFix amt="22807"/>
            </a:blip>
            <a:stretch>
              <a:fillRect/>
            </a:stretch>
          </p:blipFill>
          <p:spPr>
            <a:xfrm>
              <a:off x="0" y="0"/>
              <a:ext cx="10649860" cy="1474508"/>
            </a:xfrm>
            <a:prstGeom prst="rect">
              <a:avLst/>
            </a:prstGeom>
            <a:effectLst/>
          </p:spPr>
        </p:pic>
      </p:grpSp>
      <p:sp>
        <p:nvSpPr>
          <p:cNvPr id="268" name="Abgerundetes Rechteck"/>
          <p:cNvSpPr/>
          <p:nvPr/>
        </p:nvSpPr>
        <p:spPr>
          <a:xfrm>
            <a:off x="310982" y="266519"/>
            <a:ext cx="23762036"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271" name="Abgerundetes Rechteck"/>
          <p:cNvGrpSpPr/>
          <p:nvPr/>
        </p:nvGrpSpPr>
        <p:grpSpPr>
          <a:xfrm>
            <a:off x="9730816" y="668143"/>
            <a:ext cx="4922368" cy="1499908"/>
            <a:chOff x="0" y="0"/>
            <a:chExt cx="4922367" cy="1499907"/>
          </a:xfrm>
        </p:grpSpPr>
        <p:sp>
          <p:nvSpPr>
            <p:cNvPr id="270" name="Abgerundetes Rechteck"/>
            <p:cNvSpPr/>
            <p:nvPr/>
          </p:nvSpPr>
          <p:spPr>
            <a:xfrm>
              <a:off x="50800" y="50800"/>
              <a:ext cx="4820768"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69" name="Abgerundetes Rechteck Abgerundetes Rechteck" descr="Abgerundetes Rechteck Abgerundetes Rechteck"/>
            <p:cNvPicPr>
              <a:picLocks/>
            </p:cNvPicPr>
            <p:nvPr/>
          </p:nvPicPr>
          <p:blipFill>
            <a:blip r:embed="rId3">
              <a:alphaModFix amt="53456"/>
            </a:blip>
            <a:stretch>
              <a:fillRect/>
            </a:stretch>
          </p:blipFill>
          <p:spPr>
            <a:xfrm>
              <a:off x="0" y="0"/>
              <a:ext cx="4922368" cy="1499908"/>
            </a:xfrm>
            <a:prstGeom prst="rect">
              <a:avLst/>
            </a:prstGeom>
            <a:effectLst/>
          </p:spPr>
        </p:pic>
      </p:grpSp>
      <p:sp>
        <p:nvSpPr>
          <p:cNvPr id="272" name="3. Präsentation der Ergebnisse"/>
          <p:cNvSpPr txBox="1"/>
          <p:nvPr/>
        </p:nvSpPr>
        <p:spPr>
          <a:xfrm>
            <a:off x="7498623" y="2814830"/>
            <a:ext cx="9386755" cy="730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3900">
                <a:solidFill>
                  <a:srgbClr val="000000"/>
                </a:solidFill>
                <a:latin typeface="Chalkduster"/>
                <a:ea typeface="Chalkduster"/>
                <a:cs typeface="Chalkduster"/>
                <a:sym typeface="Chalkduster"/>
              </a:defRPr>
            </a:lvl1pPr>
          </a:lstStyle>
          <a:p>
            <a:r>
              <a:t>3. Präsentation der Ergebnisse</a:t>
            </a:r>
          </a:p>
        </p:txBody>
      </p:sp>
      <p:pic>
        <p:nvPicPr>
          <p:cNvPr id="273" name="Bild" descr="Bild"/>
          <p:cNvPicPr>
            <a:picLocks noChangeAspect="1"/>
          </p:cNvPicPr>
          <p:nvPr/>
        </p:nvPicPr>
        <p:blipFill>
          <a:blip r:embed="rId4"/>
          <a:srcRect l="366" t="603" r="4" b="979"/>
          <a:stretch>
            <a:fillRect/>
          </a:stretch>
        </p:blipFill>
        <p:spPr>
          <a:xfrm>
            <a:off x="21748917" y="1153213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274" name="zurück zur Übersicht"/>
          <p:cNvSpPr txBox="1"/>
          <p:nvPr/>
        </p:nvSpPr>
        <p:spPr>
          <a:xfrm>
            <a:off x="21776157" y="12264656"/>
            <a:ext cx="2324101" cy="3503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275" name="Rechteck">
            <a:hlinkClick r:id="rId5"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6" name="Ablauf"/>
          <p:cNvSpPr txBox="1"/>
          <p:nvPr/>
        </p:nvSpPr>
        <p:spPr>
          <a:xfrm>
            <a:off x="10591140" y="921078"/>
            <a:ext cx="3201720" cy="99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a:latin typeface="Chalkduster"/>
                <a:ea typeface="Chalkduster"/>
                <a:cs typeface="Chalkduster"/>
                <a:sym typeface="Chalkduster"/>
              </a:rPr>
              <a:t>Ablauf </a:t>
            </a:r>
            <a:r>
              <a:t>  </a:t>
            </a:r>
          </a:p>
        </p:txBody>
      </p:sp>
      <p:sp>
        <p:nvSpPr>
          <p:cNvPr id="277" name="Zum Abschluss der Einheit stellen die Kinder ihre Ergebnisse vor.…"/>
          <p:cNvSpPr txBox="1"/>
          <p:nvPr/>
        </p:nvSpPr>
        <p:spPr>
          <a:xfrm>
            <a:off x="5235814" y="4643810"/>
            <a:ext cx="15532262" cy="7078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31800" indent="-431800" algn="l" defTabSz="449580">
              <a:lnSpc>
                <a:spcPct val="120000"/>
              </a:lnSpc>
              <a:buSzPct val="40000"/>
              <a:buBlip>
                <a:blip r:embed="rId6"/>
              </a:buBlip>
              <a:defRPr sz="3400">
                <a:solidFill>
                  <a:srgbClr val="000000"/>
                </a:solidFill>
                <a:latin typeface="HandwrittenTwo"/>
                <a:ea typeface="HandwrittenTwo"/>
                <a:cs typeface="HandwrittenTwo"/>
                <a:sym typeface="HandwrittenTwo"/>
              </a:defRPr>
            </a:pPr>
            <a:r>
              <a:rPr lang="de-DE" dirty="0"/>
              <a:t>Zum Abschluss der Einheit stellen die Kinder ihre Ergebnisse vor.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6"/>
              </a:buBlip>
              <a:defRPr sz="3400">
                <a:solidFill>
                  <a:srgbClr val="000000"/>
                </a:solidFill>
                <a:latin typeface="HandwrittenTwo"/>
                <a:ea typeface="HandwrittenTwo"/>
                <a:cs typeface="HandwrittenTwo"/>
                <a:sym typeface="HandwrittenTwo"/>
              </a:defRPr>
            </a:pPr>
            <a:r>
              <a:rPr lang="de-DE" dirty="0"/>
              <a:t>Dies kann im Unterricht in der eigenen Klasse geschehen. Denkbar ist aber auch eine Präsentation für andere Klassen oder an einem Elternabend.</a:t>
            </a:r>
          </a:p>
          <a:p>
            <a:pPr marL="431800" indent="-431800" algn="l" defTabSz="449580">
              <a:lnSpc>
                <a:spcPct val="120000"/>
              </a:lnSpc>
              <a:buSzPct val="40000"/>
              <a:buBlip>
                <a:blip r:embed="rId6"/>
              </a:buBlip>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6"/>
              </a:buBlip>
              <a:defRPr sz="3400">
                <a:solidFill>
                  <a:srgbClr val="000000"/>
                </a:solidFill>
                <a:latin typeface="HandwrittenTwo"/>
                <a:ea typeface="HandwrittenTwo"/>
                <a:cs typeface="HandwrittenTwo"/>
                <a:sym typeface="HandwrittenTwo"/>
              </a:defRPr>
            </a:pPr>
            <a:r>
              <a:rPr lang="de-DE" dirty="0"/>
              <a:t>Für die Präsentation gibt es mehrere Möglichkeiten: </a:t>
            </a:r>
          </a:p>
          <a:p>
            <a:pPr marL="1041400" lvl="1" indent="-431800" algn="l" defTabSz="449580">
              <a:lnSpc>
                <a:spcPct val="120000"/>
              </a:lnSpc>
              <a:buSzPct val="40000"/>
              <a:buBlip>
                <a:blip r:embed="rId6"/>
              </a:buBlip>
              <a:defRPr sz="3400">
                <a:solidFill>
                  <a:srgbClr val="000000"/>
                </a:solidFill>
                <a:latin typeface="HandwrittenTwo"/>
                <a:ea typeface="HandwrittenTwo"/>
                <a:cs typeface="HandwrittenTwo"/>
                <a:sym typeface="HandwrittenTwo"/>
              </a:defRPr>
            </a:pPr>
            <a:r>
              <a:rPr lang="de-DE" dirty="0"/>
              <a:t>als digitales Buch zum Durchblättern</a:t>
            </a:r>
          </a:p>
          <a:p>
            <a:pPr marL="1041400" lvl="1" indent="-431800" algn="l" defTabSz="449580">
              <a:lnSpc>
                <a:spcPct val="120000"/>
              </a:lnSpc>
              <a:buSzPct val="40000"/>
              <a:buBlip>
                <a:blip r:embed="rId6"/>
              </a:buBlip>
              <a:defRPr sz="3400">
                <a:solidFill>
                  <a:srgbClr val="000000"/>
                </a:solidFill>
                <a:latin typeface="HandwrittenTwo"/>
                <a:ea typeface="HandwrittenTwo"/>
                <a:cs typeface="HandwrittenTwo"/>
                <a:sym typeface="HandwrittenTwo"/>
              </a:defRPr>
            </a:pPr>
            <a:r>
              <a:rPr lang="de-DE" dirty="0"/>
              <a:t>Wiedergabe als Film </a:t>
            </a:r>
          </a:p>
          <a:p>
            <a:pPr marL="1041400" lvl="1" indent="-431800" algn="l" defTabSz="449580">
              <a:lnSpc>
                <a:spcPct val="120000"/>
              </a:lnSpc>
              <a:buSzPct val="40000"/>
              <a:buBlip>
                <a:blip r:embed="rId6"/>
              </a:buBlip>
              <a:defRPr sz="3400">
                <a:solidFill>
                  <a:srgbClr val="000000"/>
                </a:solidFill>
                <a:latin typeface="HandwrittenTwo"/>
                <a:ea typeface="HandwrittenTwo"/>
                <a:cs typeface="HandwrittenTwo"/>
                <a:sym typeface="HandwrittenTwo"/>
              </a:defRPr>
            </a:pPr>
            <a:r>
              <a:rPr lang="de-DE" dirty="0"/>
              <a:t>ausgedruckt als </a:t>
            </a:r>
            <a:r>
              <a:rPr lang="de-DE" dirty="0" err="1"/>
              <a:t>pdf</a:t>
            </a:r>
            <a:r>
              <a:rPr lang="de-DE" dirty="0"/>
              <a:t> (Achtung, ohne Audio!)</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algn="l" defTabSz="449580">
              <a:lnSpc>
                <a:spcPct val="120000"/>
              </a:lnSpc>
              <a:defRPr sz="34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6"/>
              </a:buBlip>
              <a:defRPr sz="3400">
                <a:solidFill>
                  <a:srgbClr val="000000"/>
                </a:solidFill>
                <a:latin typeface="HandwrittenTwo"/>
                <a:ea typeface="HandwrittenTwo"/>
                <a:cs typeface="HandwrittenTwo"/>
                <a:sym typeface="HandwrittenTwo"/>
              </a:defRPr>
            </a:pPr>
            <a:endParaRPr lang="de-DE" dirty="0"/>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algn="l" defTabSz="449580">
              <a:lnSpc>
                <a:spcPct val="120000"/>
              </a:lnSpc>
              <a:defRPr sz="3400">
                <a:solidFill>
                  <a:srgbClr val="000000"/>
                </a:solidFill>
                <a:latin typeface="HandwrittenTwo"/>
                <a:ea typeface="HandwrittenTwo"/>
                <a:cs typeface="HandwrittenTwo"/>
                <a:sym typeface="HandwrittenTwo"/>
              </a:defRPr>
            </a:pPr>
            <a:endParaRPr lang="de-DE" dirty="0"/>
          </a:p>
        </p:txBody>
      </p:sp>
      <p:sp>
        <p:nvSpPr>
          <p:cNvPr id="15" name="Rechteck 14">
            <a:hlinkClick r:id="rId5" action="ppaction://hlinksldjump"/>
            <a:extLst>
              <a:ext uri="{FF2B5EF4-FFF2-40B4-BE49-F238E27FC236}">
                <a16:creationId xmlns:a16="http://schemas.microsoft.com/office/drawing/2014/main" id="{E5039484-6757-A54A-BDA4-D2A61698D112}"/>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Abgerundetes Rechteck"/>
          <p:cNvSpPr/>
          <p:nvPr/>
        </p:nvSpPr>
        <p:spPr>
          <a:xfrm>
            <a:off x="334382" y="266519"/>
            <a:ext cx="23715235"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80" name="Bild" descr="Bild"/>
          <p:cNvPicPr>
            <a:picLocks noChangeAspect="1"/>
          </p:cNvPicPr>
          <p:nvPr/>
        </p:nvPicPr>
        <p:blipFill>
          <a:blip r:embed="rId2"/>
          <a:srcRect l="366" t="603" r="4" b="979"/>
          <a:stretch>
            <a:fillRect/>
          </a:stretch>
        </p:blipFill>
        <p:spPr>
          <a:xfrm>
            <a:off x="21725516" y="1161245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281" name="zurück zur Übersicht"/>
          <p:cNvSpPr txBox="1"/>
          <p:nvPr/>
        </p:nvSpPr>
        <p:spPr>
          <a:xfrm>
            <a:off x="21776157" y="12367790"/>
            <a:ext cx="2324101" cy="350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282" name="Rechteck">
            <a:hlinkClick r:id="rId3"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285" name="Abgerundetes Rechteck"/>
          <p:cNvGrpSpPr/>
          <p:nvPr/>
        </p:nvGrpSpPr>
        <p:grpSpPr>
          <a:xfrm>
            <a:off x="8496222" y="1376068"/>
            <a:ext cx="7176101" cy="1499908"/>
            <a:chOff x="0" y="0"/>
            <a:chExt cx="7176099" cy="1499907"/>
          </a:xfrm>
        </p:grpSpPr>
        <p:sp>
          <p:nvSpPr>
            <p:cNvPr id="284" name="Abgerundetes Rechteck"/>
            <p:cNvSpPr/>
            <p:nvPr/>
          </p:nvSpPr>
          <p:spPr>
            <a:xfrm>
              <a:off x="50800" y="50800"/>
              <a:ext cx="7074500"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83" name="Abgerundetes Rechteck Abgerundetes Rechteck" descr="Abgerundetes Rechteck Abgerundetes Rechteck"/>
            <p:cNvPicPr>
              <a:picLocks/>
            </p:cNvPicPr>
            <p:nvPr/>
          </p:nvPicPr>
          <p:blipFill>
            <a:blip r:embed="rId4">
              <a:alphaModFix amt="53456"/>
            </a:blip>
            <a:stretch>
              <a:fillRect/>
            </a:stretch>
          </p:blipFill>
          <p:spPr>
            <a:xfrm>
              <a:off x="0" y="0"/>
              <a:ext cx="7176100" cy="1499908"/>
            </a:xfrm>
            <a:prstGeom prst="rect">
              <a:avLst/>
            </a:prstGeom>
            <a:effectLst/>
          </p:spPr>
        </p:pic>
      </p:grpSp>
      <p:sp>
        <p:nvSpPr>
          <p:cNvPr id="286" name="Übertragbarkeit"/>
          <p:cNvSpPr txBox="1"/>
          <p:nvPr/>
        </p:nvSpPr>
        <p:spPr>
          <a:xfrm>
            <a:off x="8828681" y="1629003"/>
            <a:ext cx="6726638" cy="99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dirty="0" err="1">
                <a:latin typeface="Chalkduster"/>
                <a:ea typeface="Chalkduster"/>
                <a:cs typeface="Chalkduster"/>
                <a:sym typeface="Chalkduster"/>
              </a:rPr>
              <a:t>Übertragbarkeit</a:t>
            </a:r>
            <a:r>
              <a:rPr sz="5500" dirty="0">
                <a:latin typeface="Chalkduster"/>
                <a:ea typeface="Chalkduster"/>
                <a:cs typeface="Chalkduster"/>
                <a:sym typeface="Chalkduster"/>
              </a:rPr>
              <a:t> </a:t>
            </a:r>
            <a:r>
              <a:rPr dirty="0"/>
              <a:t>  </a:t>
            </a:r>
          </a:p>
        </p:txBody>
      </p:sp>
      <p:sp>
        <p:nvSpPr>
          <p:cNvPr id="287" name="Die Erstellung eines Zahlenbuchs ist für alle Zahlenraumerweiterungen eine gute Möglichkeit, das Erlernte digital zu festigen.…"/>
          <p:cNvSpPr txBox="1"/>
          <p:nvPr/>
        </p:nvSpPr>
        <p:spPr>
          <a:xfrm>
            <a:off x="4895847" y="3647044"/>
            <a:ext cx="16018476" cy="4197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Die Erstellung eines Zahlenbuchs ist für alle Zahlenraumerweiterungen eine gute Möglichkeit, das Erlernte digital zu festigen. </a:t>
            </a:r>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marL="431800" indent="-431800" algn="l" defTabSz="449580">
              <a:lnSpc>
                <a:spcPct val="120000"/>
              </a:lnSpc>
              <a:buSzPct val="40000"/>
              <a:buBlip>
                <a:blip r:embed="rId5"/>
              </a:buBlip>
              <a:defRPr sz="3400">
                <a:solidFill>
                  <a:srgbClr val="000000"/>
                </a:solidFill>
                <a:latin typeface="HandwrittenTwo"/>
                <a:ea typeface="HandwrittenTwo"/>
                <a:cs typeface="HandwrittenTwo"/>
                <a:sym typeface="HandwrittenTwo"/>
              </a:defRPr>
            </a:pPr>
            <a:r>
              <a:rPr lang="de-DE" dirty="0"/>
              <a:t>Die Methode, Gelerntes in einem digitalen Buch festzuhalten, ist auf sehr viele weitere Themen übertragbar. </a:t>
            </a:r>
          </a:p>
          <a:p>
            <a:pPr algn="l" defTabSz="449580">
              <a:lnSpc>
                <a:spcPct val="120000"/>
              </a:lnSpc>
              <a:defRPr sz="3400">
                <a:solidFill>
                  <a:srgbClr val="000000"/>
                </a:solidFill>
                <a:latin typeface="HandwrittenTwo"/>
                <a:ea typeface="HandwrittenTwo"/>
                <a:cs typeface="HandwrittenTwo"/>
                <a:sym typeface="HandwrittenTwo"/>
              </a:defRPr>
            </a:pPr>
            <a:endParaRPr lang="de-DE" dirty="0"/>
          </a:p>
          <a:p>
            <a:pPr algn="l" defTabSz="449580">
              <a:lnSpc>
                <a:spcPct val="120000"/>
              </a:lnSpc>
              <a:defRPr sz="1000">
                <a:solidFill>
                  <a:srgbClr val="000000"/>
                </a:solidFill>
                <a:latin typeface="HandwrittenTwo"/>
                <a:ea typeface="HandwrittenTwo"/>
                <a:cs typeface="HandwrittenTwo"/>
                <a:sym typeface="HandwrittenTwo"/>
              </a:defRPr>
            </a:pPr>
            <a:endParaRPr lang="de-DE" dirty="0"/>
          </a:p>
          <a:p>
            <a:pPr algn="l" defTabSz="449580">
              <a:lnSpc>
                <a:spcPct val="120000"/>
              </a:lnSpc>
              <a:defRPr sz="3400">
                <a:solidFill>
                  <a:srgbClr val="000000"/>
                </a:solidFill>
                <a:latin typeface="HandwrittenTwo"/>
                <a:ea typeface="HandwrittenTwo"/>
                <a:cs typeface="HandwrittenTwo"/>
                <a:sym typeface="HandwrittenTwo"/>
              </a:defRPr>
            </a:pPr>
            <a:endParaRPr lang="de-DE" dirty="0"/>
          </a:p>
        </p:txBody>
      </p:sp>
      <p:sp>
        <p:nvSpPr>
          <p:cNvPr id="11" name="Rechteck 10">
            <a:hlinkClick r:id="rId3" action="ppaction://hlinksldjump"/>
            <a:extLst>
              <a:ext uri="{FF2B5EF4-FFF2-40B4-BE49-F238E27FC236}">
                <a16:creationId xmlns:a16="http://schemas.microsoft.com/office/drawing/2014/main" id="{D50D2B0A-437C-E54C-9A8C-9606CE215895}"/>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Abgerundetes Rechteck"/>
          <p:cNvSpPr/>
          <p:nvPr/>
        </p:nvSpPr>
        <p:spPr>
          <a:xfrm>
            <a:off x="251060" y="266519"/>
            <a:ext cx="23881880" cy="13182962"/>
          </a:xfrm>
          <a:prstGeom prst="roundRect">
            <a:avLst>
              <a:gd name="adj" fmla="val 15000"/>
            </a:avLst>
          </a:prstGeom>
          <a:solidFill>
            <a:srgbClr val="008FB0">
              <a:alpha val="11072"/>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90" name="Bild" descr="Bild"/>
          <p:cNvPicPr>
            <a:picLocks noChangeAspect="1"/>
          </p:cNvPicPr>
          <p:nvPr/>
        </p:nvPicPr>
        <p:blipFill>
          <a:blip r:embed="rId2"/>
          <a:srcRect l="366" t="603" r="4" b="979"/>
          <a:stretch>
            <a:fillRect/>
          </a:stretch>
        </p:blipFill>
        <p:spPr>
          <a:xfrm>
            <a:off x="21725516" y="11612459"/>
            <a:ext cx="2324101" cy="1878410"/>
          </a:xfrm>
          <a:custGeom>
            <a:avLst/>
            <a:gdLst/>
            <a:ahLst/>
            <a:cxnLst>
              <a:cxn ang="0">
                <a:pos x="wd2" y="hd2"/>
              </a:cxn>
              <a:cxn ang="5400000">
                <a:pos x="wd2" y="hd2"/>
              </a:cxn>
              <a:cxn ang="10800000">
                <a:pos x="wd2" y="hd2"/>
              </a:cxn>
              <a:cxn ang="16200000">
                <a:pos x="wd2" y="hd2"/>
              </a:cxn>
            </a:cxnLst>
            <a:rect l="0" t="0" r="r" b="b"/>
            <a:pathLst>
              <a:path w="21600" h="21600" extrusionOk="0">
                <a:moveTo>
                  <a:pt x="12604" y="0"/>
                </a:moveTo>
                <a:lnTo>
                  <a:pt x="12604" y="3345"/>
                </a:lnTo>
                <a:lnTo>
                  <a:pt x="12604" y="6690"/>
                </a:lnTo>
                <a:lnTo>
                  <a:pt x="9026" y="6864"/>
                </a:lnTo>
                <a:cubicBezTo>
                  <a:pt x="5681" y="7024"/>
                  <a:pt x="2557" y="7403"/>
                  <a:pt x="789" y="7859"/>
                </a:cubicBezTo>
                <a:lnTo>
                  <a:pt x="30" y="8050"/>
                </a:lnTo>
                <a:lnTo>
                  <a:pt x="0" y="11551"/>
                </a:lnTo>
                <a:lnTo>
                  <a:pt x="30" y="15526"/>
                </a:lnTo>
                <a:lnTo>
                  <a:pt x="3390" y="15393"/>
                </a:lnTo>
                <a:cubicBezTo>
                  <a:pt x="5238" y="15320"/>
                  <a:pt x="8116" y="15256"/>
                  <a:pt x="9786" y="15256"/>
                </a:cubicBezTo>
                <a:lnTo>
                  <a:pt x="12821" y="15256"/>
                </a:lnTo>
                <a:lnTo>
                  <a:pt x="12877" y="18200"/>
                </a:lnTo>
                <a:cubicBezTo>
                  <a:pt x="12908" y="19819"/>
                  <a:pt x="12977" y="21297"/>
                  <a:pt x="13032" y="21481"/>
                </a:cubicBezTo>
                <a:cubicBezTo>
                  <a:pt x="13045" y="21527"/>
                  <a:pt x="13107" y="21565"/>
                  <a:pt x="13194" y="21600"/>
                </a:cubicBezTo>
                <a:lnTo>
                  <a:pt x="15097" y="18948"/>
                </a:lnTo>
                <a:cubicBezTo>
                  <a:pt x="19286" y="13119"/>
                  <a:pt x="20434" y="11486"/>
                  <a:pt x="21010" y="10547"/>
                </a:cubicBezTo>
                <a:lnTo>
                  <a:pt x="21600" y="9584"/>
                </a:lnTo>
                <a:lnTo>
                  <a:pt x="21600" y="9264"/>
                </a:lnTo>
                <a:lnTo>
                  <a:pt x="19900" y="7443"/>
                </a:lnTo>
                <a:cubicBezTo>
                  <a:pt x="16978" y="4315"/>
                  <a:pt x="15690" y="2970"/>
                  <a:pt x="14098" y="1392"/>
                </a:cubicBezTo>
                <a:lnTo>
                  <a:pt x="12689" y="0"/>
                </a:lnTo>
                <a:lnTo>
                  <a:pt x="12604" y="0"/>
                </a:lnTo>
                <a:close/>
              </a:path>
            </a:pathLst>
          </a:custGeom>
          <a:ln w="12700">
            <a:miter lim="400000"/>
          </a:ln>
        </p:spPr>
      </p:pic>
      <p:sp>
        <p:nvSpPr>
          <p:cNvPr id="291" name="zurück zur Übersicht"/>
          <p:cNvSpPr txBox="1"/>
          <p:nvPr/>
        </p:nvSpPr>
        <p:spPr>
          <a:xfrm>
            <a:off x="21776157" y="12367790"/>
            <a:ext cx="2324101" cy="350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49580">
              <a:defRPr sz="2000">
                <a:solidFill>
                  <a:srgbClr val="000000"/>
                </a:solidFill>
                <a:latin typeface="Calibri"/>
                <a:ea typeface="Calibri"/>
                <a:cs typeface="Calibri"/>
                <a:sym typeface="Calibri"/>
              </a:defRPr>
            </a:lvl1pPr>
          </a:lstStyle>
          <a:p>
            <a:r>
              <a:t>zurück zur Übersicht</a:t>
            </a:r>
          </a:p>
        </p:txBody>
      </p:sp>
      <p:sp>
        <p:nvSpPr>
          <p:cNvPr id="292" name="Rechteck">
            <a:hlinkClick r:id="rId3" action="ppaction://hlinksldjump"/>
          </p:cNvPr>
          <p:cNvSpPr/>
          <p:nvPr/>
        </p:nvSpPr>
        <p:spPr>
          <a:xfrm>
            <a:off x="21155342" y="11311287"/>
            <a:ext cx="3086607" cy="2216925"/>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grpSp>
        <p:nvGrpSpPr>
          <p:cNvPr id="295" name="Abgerundetes Rechteck"/>
          <p:cNvGrpSpPr/>
          <p:nvPr/>
        </p:nvGrpSpPr>
        <p:grpSpPr>
          <a:xfrm>
            <a:off x="7134111" y="668143"/>
            <a:ext cx="9790722" cy="1499908"/>
            <a:chOff x="0" y="0"/>
            <a:chExt cx="9790721" cy="1499907"/>
          </a:xfrm>
        </p:grpSpPr>
        <p:sp>
          <p:nvSpPr>
            <p:cNvPr id="294" name="Abgerundetes Rechteck"/>
            <p:cNvSpPr/>
            <p:nvPr/>
          </p:nvSpPr>
          <p:spPr>
            <a:xfrm>
              <a:off x="50800" y="50800"/>
              <a:ext cx="9689122" cy="1398308"/>
            </a:xfrm>
            <a:prstGeom prst="roundRect">
              <a:avLst>
                <a:gd name="adj" fmla="val 22201"/>
              </a:avLst>
            </a:prstGeom>
            <a:solidFill>
              <a:srgbClr val="008FB0">
                <a:alpha val="53456"/>
              </a:srgbClr>
            </a:solidFill>
            <a:ln>
              <a:noFill/>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93" name="Abgerundetes Rechteck Abgerundetes Rechteck" descr="Abgerundetes Rechteck Abgerundetes Rechteck"/>
            <p:cNvPicPr>
              <a:picLocks/>
            </p:cNvPicPr>
            <p:nvPr/>
          </p:nvPicPr>
          <p:blipFill>
            <a:blip r:embed="rId4">
              <a:alphaModFix amt="53456"/>
            </a:blip>
            <a:stretch>
              <a:fillRect/>
            </a:stretch>
          </p:blipFill>
          <p:spPr>
            <a:xfrm>
              <a:off x="0" y="0"/>
              <a:ext cx="9790722" cy="1499908"/>
            </a:xfrm>
            <a:prstGeom prst="rect">
              <a:avLst/>
            </a:prstGeom>
            <a:effectLst/>
          </p:spPr>
        </p:pic>
      </p:grpSp>
      <p:sp>
        <p:nvSpPr>
          <p:cNvPr id="296" name="So könnte es aussehen"/>
          <p:cNvSpPr txBox="1"/>
          <p:nvPr/>
        </p:nvSpPr>
        <p:spPr>
          <a:xfrm>
            <a:off x="7354499" y="921078"/>
            <a:ext cx="9675002" cy="994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800">
                <a:solidFill>
                  <a:srgbClr val="000000"/>
                </a:solidFill>
              </a:defRPr>
            </a:pPr>
            <a:r>
              <a:rPr sz="5500">
                <a:latin typeface="Chalkduster"/>
                <a:ea typeface="Chalkduster"/>
                <a:cs typeface="Chalkduster"/>
                <a:sym typeface="Chalkduster"/>
              </a:rPr>
              <a:t>So könnte es aussehen </a:t>
            </a:r>
            <a:r>
              <a:t>  </a:t>
            </a:r>
          </a:p>
        </p:txBody>
      </p:sp>
      <p:grpSp>
        <p:nvGrpSpPr>
          <p:cNvPr id="299" name="Bildschirmfoto 2021-05-02 um 17.55.23.png"/>
          <p:cNvGrpSpPr/>
          <p:nvPr/>
        </p:nvGrpSpPr>
        <p:grpSpPr>
          <a:xfrm rot="20354405">
            <a:off x="620574" y="4477766"/>
            <a:ext cx="5943041" cy="4541362"/>
            <a:chOff x="0" y="0"/>
            <a:chExt cx="5943039" cy="4541360"/>
          </a:xfrm>
        </p:grpSpPr>
        <p:pic>
          <p:nvPicPr>
            <p:cNvPr id="298" name="Bildschirmfoto 2021-05-02 um 17.55.23.png" descr="Bildschirmfoto 2021-05-02 um 17.55.23.png"/>
            <p:cNvPicPr>
              <a:picLocks noChangeAspect="1"/>
            </p:cNvPicPr>
            <p:nvPr/>
          </p:nvPicPr>
          <p:blipFill>
            <a:blip r:embed="rId5"/>
            <a:stretch>
              <a:fillRect/>
            </a:stretch>
          </p:blipFill>
          <p:spPr>
            <a:xfrm>
              <a:off x="126999" y="88900"/>
              <a:ext cx="5689041" cy="4211161"/>
            </a:xfrm>
            <a:prstGeom prst="rect">
              <a:avLst/>
            </a:prstGeom>
            <a:ln>
              <a:noFill/>
            </a:ln>
            <a:effectLst/>
          </p:spPr>
        </p:pic>
        <p:pic>
          <p:nvPicPr>
            <p:cNvPr id="297" name="Bildschirmfoto 2021-05-02 um 17.55.23.png" descr="Bildschirmfoto 2021-05-02 um 17.55.23.png"/>
            <p:cNvPicPr>
              <a:picLocks/>
            </p:cNvPicPr>
            <p:nvPr/>
          </p:nvPicPr>
          <p:blipFill>
            <a:blip r:embed="rId6"/>
            <a:stretch>
              <a:fillRect/>
            </a:stretch>
          </p:blipFill>
          <p:spPr>
            <a:xfrm>
              <a:off x="0" y="0"/>
              <a:ext cx="5943040" cy="4541361"/>
            </a:xfrm>
            <a:prstGeom prst="rect">
              <a:avLst/>
            </a:prstGeom>
            <a:effectLst/>
          </p:spPr>
        </p:pic>
      </p:grpSp>
      <p:pic>
        <p:nvPicPr>
          <p:cNvPr id="300" name="Bildschirmfoto 2021-05-02 um 17.56.06.png" descr="Bildschirmfoto 2021-05-02 um 17.56.06.png"/>
          <p:cNvPicPr>
            <a:picLocks noChangeAspect="1"/>
          </p:cNvPicPr>
          <p:nvPr/>
        </p:nvPicPr>
        <p:blipFill>
          <a:blip r:embed="rId7"/>
          <a:stretch>
            <a:fillRect/>
          </a:stretch>
        </p:blipFill>
        <p:spPr>
          <a:xfrm>
            <a:off x="6929909" y="3089645"/>
            <a:ext cx="5573366" cy="4142896"/>
          </a:xfrm>
          <a:prstGeom prst="rect">
            <a:avLst/>
          </a:prstGeom>
          <a:ln w="12700">
            <a:miter lim="400000"/>
          </a:ln>
        </p:spPr>
      </p:pic>
      <p:pic>
        <p:nvPicPr>
          <p:cNvPr id="301" name="Bildschirmfoto 2021-05-02 um 17.56.23.png" descr="Bildschirmfoto 2021-05-02 um 17.56.23.png"/>
          <p:cNvPicPr>
            <a:picLocks noChangeAspect="1"/>
          </p:cNvPicPr>
          <p:nvPr/>
        </p:nvPicPr>
        <p:blipFill>
          <a:blip r:embed="rId8"/>
          <a:stretch>
            <a:fillRect/>
          </a:stretch>
        </p:blipFill>
        <p:spPr>
          <a:xfrm>
            <a:off x="12666850" y="3120903"/>
            <a:ext cx="5639614" cy="4080381"/>
          </a:xfrm>
          <a:prstGeom prst="rect">
            <a:avLst/>
          </a:prstGeom>
          <a:ln w="12700">
            <a:miter lim="400000"/>
          </a:ln>
        </p:spPr>
      </p:pic>
      <p:pic>
        <p:nvPicPr>
          <p:cNvPr id="302" name="Bildschirmfoto 2021-05-02 um 17.57.21.png" descr="Bildschirmfoto 2021-05-02 um 17.57.21.png"/>
          <p:cNvPicPr>
            <a:picLocks noChangeAspect="1"/>
          </p:cNvPicPr>
          <p:nvPr/>
        </p:nvPicPr>
        <p:blipFill>
          <a:blip r:embed="rId9"/>
          <a:stretch>
            <a:fillRect/>
          </a:stretch>
        </p:blipFill>
        <p:spPr>
          <a:xfrm>
            <a:off x="18468322" y="3120903"/>
            <a:ext cx="5471419" cy="4080381"/>
          </a:xfrm>
          <a:prstGeom prst="rect">
            <a:avLst/>
          </a:prstGeom>
          <a:ln w="12700">
            <a:miter lim="400000"/>
          </a:ln>
        </p:spPr>
      </p:pic>
      <p:pic>
        <p:nvPicPr>
          <p:cNvPr id="303" name="Bildschirmfoto 2021-05-02 um 17.57.52.png" descr="Bildschirmfoto 2021-05-02 um 17.57.52.png"/>
          <p:cNvPicPr>
            <a:picLocks noChangeAspect="1"/>
          </p:cNvPicPr>
          <p:nvPr/>
        </p:nvPicPr>
        <p:blipFill>
          <a:blip r:embed="rId10"/>
          <a:stretch>
            <a:fillRect/>
          </a:stretch>
        </p:blipFill>
        <p:spPr>
          <a:xfrm>
            <a:off x="6935339" y="7401259"/>
            <a:ext cx="5562507" cy="4248466"/>
          </a:xfrm>
          <a:prstGeom prst="rect">
            <a:avLst/>
          </a:prstGeom>
          <a:ln w="12700">
            <a:miter lim="400000"/>
          </a:ln>
        </p:spPr>
      </p:pic>
      <p:pic>
        <p:nvPicPr>
          <p:cNvPr id="304" name="Bildschirmfoto 2021-05-02 um 17.58.20.png" descr="Bildschirmfoto 2021-05-02 um 17.58.20.png"/>
          <p:cNvPicPr>
            <a:picLocks/>
          </p:cNvPicPr>
          <p:nvPr/>
        </p:nvPicPr>
        <p:blipFill>
          <a:blip r:embed="rId11"/>
          <a:stretch>
            <a:fillRect/>
          </a:stretch>
        </p:blipFill>
        <p:spPr>
          <a:xfrm>
            <a:off x="18468148" y="7365634"/>
            <a:ext cx="5522566" cy="4256216"/>
          </a:xfrm>
          <a:prstGeom prst="rect">
            <a:avLst/>
          </a:prstGeom>
          <a:ln w="12700">
            <a:miter lim="400000"/>
          </a:ln>
        </p:spPr>
      </p:pic>
      <p:pic>
        <p:nvPicPr>
          <p:cNvPr id="305" name="Bild" descr="Bild"/>
          <p:cNvPicPr>
            <a:picLocks/>
          </p:cNvPicPr>
          <p:nvPr/>
        </p:nvPicPr>
        <p:blipFill>
          <a:blip r:embed="rId12"/>
          <a:stretch>
            <a:fillRect/>
          </a:stretch>
        </p:blipFill>
        <p:spPr>
          <a:xfrm>
            <a:off x="12669577" y="7362249"/>
            <a:ext cx="5651864" cy="4269896"/>
          </a:xfrm>
          <a:prstGeom prst="rect">
            <a:avLst/>
          </a:prstGeom>
          <a:ln w="12700">
            <a:miter lim="400000"/>
          </a:ln>
        </p:spPr>
      </p:pic>
      <p:sp>
        <p:nvSpPr>
          <p:cNvPr id="19" name="Rechteck 18">
            <a:hlinkClick r:id="rId3" action="ppaction://hlinksldjump"/>
            <a:extLst>
              <a:ext uri="{FF2B5EF4-FFF2-40B4-BE49-F238E27FC236}">
                <a16:creationId xmlns:a16="http://schemas.microsoft.com/office/drawing/2014/main" id="{D0C6A327-3501-6149-B15B-B7AE90ED3DD4}"/>
              </a:ext>
            </a:extLst>
          </p:cNvPr>
          <p:cNvSpPr/>
          <p:nvPr/>
        </p:nvSpPr>
        <p:spPr>
          <a:xfrm>
            <a:off x="21155342" y="11473352"/>
            <a:ext cx="3032102" cy="18727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750</Words>
  <Application>Microsoft Office PowerPoint</Application>
  <PresentationFormat>Benutzerdefiniert</PresentationFormat>
  <Paragraphs>110</Paragraphs>
  <Slides>10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Avenir Next Regular</vt:lpstr>
      <vt:lpstr>Calibri</vt:lpstr>
      <vt:lpstr>Chalkduster</vt:lpstr>
      <vt:lpstr>HandwrittenTwo</vt:lpstr>
      <vt:lpstr>Helvetica Neue</vt:lpstr>
      <vt:lpstr>Helvetica Neue Medium</vt:lpstr>
      <vt:lpstr>21_BasicWhite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Schenke, Nikolaus</cp:lastModifiedBy>
  <cp:revision>16</cp:revision>
  <dcterms:modified xsi:type="dcterms:W3CDTF">2022-02-23T15:11:28Z</dcterms:modified>
</cp:coreProperties>
</file>