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24384000" cy="13716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729"/>
  </p:normalViewPr>
  <p:slideViewPr>
    <p:cSldViewPr snapToGrid="0" snapToObjects="1">
      <p:cViewPr varScale="1">
        <p:scale>
          <a:sx n="78" d="100"/>
          <a:sy n="78" d="100"/>
        </p:scale>
        <p:origin x="18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90488" y="744538"/>
            <a:ext cx="6616700" cy="3722687"/>
          </a:xfrm>
          <a:prstGeom prst="rect">
            <a:avLst/>
          </a:prstGeom>
        </p:spPr>
        <p:txBody>
          <a:bodyPr/>
          <a:lstStyle/>
          <a:p>
            <a:endParaRPr/>
          </a:p>
        </p:txBody>
      </p:sp>
      <p:sp>
        <p:nvSpPr>
          <p:cNvPr id="149" name="Shape 149"/>
          <p:cNvSpPr>
            <a:spLocks noGrp="1"/>
          </p:cNvSpPr>
          <p:nvPr>
            <p:ph type="body" sz="quarter" idx="1"/>
          </p:nvPr>
        </p:nvSpPr>
        <p:spPr>
          <a:xfrm>
            <a:off x="906357" y="4715153"/>
            <a:ext cx="4984962"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 Target="slide2.xml"/><Relationship Id="rId5" Type="http://schemas.openxmlformats.org/officeDocument/2006/relationships/image" Target="../media/image1.png"/><Relationship Id="rId4" Type="http://schemas.openxmlformats.org/officeDocument/2006/relationships/image" Target="../media/image8.ti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slide" Target="slide2.xml"/><Relationship Id="rId4" Type="http://schemas.openxmlformats.org/officeDocument/2006/relationships/image" Target="../media/image8.ti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slide" Target="slide2.xml"/><Relationship Id="rId4" Type="http://schemas.openxmlformats.org/officeDocument/2006/relationships/image" Target="../media/image8.ti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slide" Target="slide7.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slide" Target="slide11.xml"/><Relationship Id="rId5" Type="http://schemas.openxmlformats.org/officeDocument/2006/relationships/slide" Target="slide4.xml"/><Relationship Id="rId10" Type="http://schemas.openxmlformats.org/officeDocument/2006/relationships/slide" Target="slide10.xml"/><Relationship Id="rId4" Type="http://schemas.openxmlformats.org/officeDocument/2006/relationships/slide" Target="slide3.xml"/><Relationship Id="rId9"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slide" Target="slide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 Target="slide2.xml"/><Relationship Id="rId5" Type="http://schemas.openxmlformats.org/officeDocument/2006/relationships/image" Target="../media/image6.png"/><Relationship Id="rId4" Type="http://schemas.openxmlformats.org/officeDocument/2006/relationships/image" Target="../media/image8.ti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 Target="slide2.xml"/><Relationship Id="rId11" Type="http://schemas.openxmlformats.org/officeDocument/2006/relationships/image" Target="../media/image14.jpeg"/><Relationship Id="rId5" Type="http://schemas.openxmlformats.org/officeDocument/2006/relationships/image" Target="../media/image1.png"/><Relationship Id="rId10" Type="http://schemas.openxmlformats.org/officeDocument/2006/relationships/image" Target="../media/image13.png"/><Relationship Id="rId4" Type="http://schemas.openxmlformats.org/officeDocument/2006/relationships/image" Target="../media/image8.tif"/><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8.tif"/><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 Target="slide2.xml"/><Relationship Id="rId5" Type="http://schemas.openxmlformats.org/officeDocument/2006/relationships/image" Target="../media/image1.png"/><Relationship Id="rId4" Type="http://schemas.openxmlformats.org/officeDocument/2006/relationships/image" Target="../media/image8.tif"/></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png"/><Relationship Id="rId7"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 Target="slide2.xml"/><Relationship Id="rId5" Type="http://schemas.openxmlformats.org/officeDocument/2006/relationships/image" Target="../media/image1.png"/><Relationship Id="rId4" Type="http://schemas.openxmlformats.org/officeDocument/2006/relationships/image" Target="../media/image8.tif"/></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png"/><Relationship Id="rId7"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 Target="slide2.xml"/><Relationship Id="rId5" Type="http://schemas.openxmlformats.org/officeDocument/2006/relationships/image" Target="../media/image1.png"/><Relationship Id="rId4"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bgerundetes Rechteck"/>
          <p:cNvSpPr/>
          <p:nvPr/>
        </p:nvSpPr>
        <p:spPr>
          <a:xfrm>
            <a:off x="1075037" y="799489"/>
            <a:ext cx="22233926" cy="12137498"/>
          </a:xfrm>
          <a:prstGeom prst="roundRect">
            <a:avLst>
              <a:gd name="adj" fmla="val 15168"/>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2" name="Digitales Erzählen von Geschichten"/>
          <p:cNvSpPr txBox="1"/>
          <p:nvPr/>
        </p:nvSpPr>
        <p:spPr>
          <a:xfrm>
            <a:off x="-1624806" y="1369091"/>
            <a:ext cx="24037028" cy="1795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solidFill>
                  <a:srgbClr val="000000"/>
                </a:solidFill>
                <a:latin typeface="Chalkduster"/>
                <a:ea typeface="Chalkduster"/>
                <a:cs typeface="Chalkduster"/>
                <a:sym typeface="Chalkduster"/>
              </a:defRPr>
            </a:lvl1pPr>
          </a:lstStyle>
          <a:p>
            <a:r>
              <a:rPr lang="de-DE" sz="5500" dirty="0"/>
              <a:t>             Erzählen von Geschichten mit einem digitalen </a:t>
            </a:r>
          </a:p>
          <a:p>
            <a:r>
              <a:rPr lang="de-DE" sz="5500" dirty="0"/>
              <a:t>Puppentheater</a:t>
            </a:r>
            <a:endParaRPr sz="5500" dirty="0"/>
          </a:p>
        </p:txBody>
      </p:sp>
      <p:sp>
        <p:nvSpPr>
          <p:cNvPr id="153" name="Das Erzählen und Lesen von Geschichten macht nicht nur großen Freude, es fördert vielfältige Kompetenzen der Kinder. Wenn Schülerinnen und Schüler auf diese Weise in der Grundschule positive Erfahrung im Umgang mit Sprache sammeln und Freude dabei empfin"/>
          <p:cNvSpPr txBox="1"/>
          <p:nvPr/>
        </p:nvSpPr>
        <p:spPr>
          <a:xfrm>
            <a:off x="2259188" y="3505605"/>
            <a:ext cx="12174301" cy="1079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defTabSz="449580">
              <a:lnSpc>
                <a:spcPct val="120000"/>
              </a:lnSpc>
              <a:defRPr sz="3400">
                <a:solidFill>
                  <a:srgbClr val="000000"/>
                </a:solidFill>
                <a:latin typeface="HandwrittenTwo"/>
                <a:ea typeface="HandwrittenTwo"/>
                <a:cs typeface="HandwrittenTwo"/>
                <a:sym typeface="HandwrittenTwo"/>
              </a:defRPr>
            </a:pPr>
            <a:r>
              <a:rPr lang="de-DE" dirty="0"/>
              <a:t>Das Erzählen und Lesen von Geschichten macht nicht nur große Freude, es fördert vielfältige Kompetenzen der Kinder. Wenn Schülerinnen und Schüler auf diese Weise in der Grundschule positive Erfahrung im Umgang mit Sprache sammeln und Freude dabei empfinden, ist eine gute Basis für die sprachliche Entwicklung geschaffen. Eine wichtige Rolle kommt dabei dem eigenständigen Erfinden und Erzählen von Geschichten zu. Besonders motivierend ist die Umsetzung mit Medien. Der Einsatz einer App, mit der sich eine Art digitales Puppentheater erstellen lässt, ermöglicht den Kindern, ihre Geschichten kreativ umzusetzen. </a:t>
            </a:r>
          </a:p>
          <a:p>
            <a:pPr algn="just" defTabSz="449580">
              <a:lnSpc>
                <a:spcPct val="120000"/>
              </a:lnSpc>
              <a:defRPr sz="3400">
                <a:solidFill>
                  <a:srgbClr val="000000"/>
                </a:solidFill>
                <a:latin typeface="HandwrittenTwo"/>
                <a:ea typeface="HandwrittenTwo"/>
                <a:cs typeface="HandwrittenTwo"/>
                <a:sym typeface="HandwrittenTwo"/>
              </a:defRPr>
            </a:pPr>
            <a:endParaRPr lang="de-DE" dirty="0"/>
          </a:p>
          <a:p>
            <a:pPr algn="just" defTabSz="449580">
              <a:lnSpc>
                <a:spcPct val="120000"/>
              </a:lnSpc>
              <a:defRPr sz="3400">
                <a:solidFill>
                  <a:srgbClr val="000000"/>
                </a:solidFill>
                <a:latin typeface="HandwrittenTwo"/>
                <a:ea typeface="HandwrittenTwo"/>
                <a:cs typeface="HandwrittenTwo"/>
                <a:sym typeface="HandwrittenTwo"/>
              </a:defRPr>
            </a:pPr>
            <a:endParaRPr lang="de-DE" dirty="0"/>
          </a:p>
          <a:p>
            <a:pPr algn="just" defTabSz="449580">
              <a:tabLst>
                <a:tab pos="749300" algn="l"/>
              </a:tabLst>
              <a:defRPr sz="3300">
                <a:solidFill>
                  <a:srgbClr val="000000"/>
                </a:solidFill>
                <a:latin typeface="Times Roman"/>
                <a:ea typeface="Times Roman"/>
                <a:cs typeface="Times Roman"/>
                <a:sym typeface="Times Roman"/>
              </a:defRPr>
            </a:pPr>
            <a:endParaRPr lang="de-DE" dirty="0"/>
          </a:p>
          <a:p>
            <a:pPr algn="just" defTabSz="449580">
              <a:lnSpc>
                <a:spcPct val="120000"/>
              </a:lnSpc>
              <a:defRPr sz="3400">
                <a:solidFill>
                  <a:srgbClr val="000000"/>
                </a:solidFill>
                <a:latin typeface="HandwrittenTwo"/>
                <a:ea typeface="HandwrittenTwo"/>
                <a:cs typeface="HandwrittenTwo"/>
                <a:sym typeface="HandwrittenTwo"/>
              </a:defRPr>
            </a:pPr>
            <a:endParaRPr lang="de-DE" dirty="0"/>
          </a:p>
          <a:p>
            <a:pPr algn="just" defTabSz="449580">
              <a:lnSpc>
                <a:spcPct val="120000"/>
              </a:lnSpc>
              <a:defRPr sz="3400">
                <a:solidFill>
                  <a:srgbClr val="000000"/>
                </a:solidFill>
                <a:latin typeface="HandwrittenTwo"/>
                <a:ea typeface="HandwrittenTwo"/>
                <a:cs typeface="HandwrittenTwo"/>
                <a:sym typeface="HandwrittenTwo"/>
              </a:defRPr>
            </a:pPr>
            <a:endParaRPr lang="de-DE" dirty="0"/>
          </a:p>
          <a:p>
            <a:pPr marL="431800" indent="-431800" algn="just" defTabSz="449580">
              <a:lnSpc>
                <a:spcPct val="120000"/>
              </a:lnSpc>
              <a:buSzPct val="40000"/>
              <a:buBlip>
                <a:blip r:embed="rId2"/>
              </a:buBlip>
              <a:defRPr sz="3400">
                <a:solidFill>
                  <a:srgbClr val="000000"/>
                </a:solidFill>
                <a:latin typeface="HandwrittenTwo"/>
                <a:ea typeface="HandwrittenTwo"/>
                <a:cs typeface="HandwrittenTwo"/>
                <a:sym typeface="HandwrittenTwo"/>
              </a:defRPr>
            </a:pPr>
            <a:endParaRPr lang="de-DE" dirty="0"/>
          </a:p>
          <a:p>
            <a:pPr algn="just" defTabSz="449580">
              <a:lnSpc>
                <a:spcPct val="120000"/>
              </a:lnSpc>
              <a:defRPr sz="1000">
                <a:solidFill>
                  <a:srgbClr val="000000"/>
                </a:solidFill>
                <a:latin typeface="HandwrittenTwo"/>
                <a:ea typeface="HandwrittenTwo"/>
                <a:cs typeface="HandwrittenTwo"/>
                <a:sym typeface="HandwrittenTwo"/>
              </a:defRPr>
            </a:pPr>
            <a:endParaRPr lang="de-DE" dirty="0"/>
          </a:p>
          <a:p>
            <a:pPr algn="just" defTabSz="449580">
              <a:lnSpc>
                <a:spcPct val="120000"/>
              </a:lnSpc>
              <a:defRPr sz="3400">
                <a:solidFill>
                  <a:srgbClr val="000000"/>
                </a:solidFill>
                <a:latin typeface="HandwrittenTwo"/>
                <a:ea typeface="HandwrittenTwo"/>
                <a:cs typeface="HandwrittenTwo"/>
                <a:sym typeface="HandwrittenTwo"/>
              </a:defRPr>
            </a:pPr>
            <a:endParaRPr lang="de-DE" dirty="0"/>
          </a:p>
        </p:txBody>
      </p:sp>
      <p:pic>
        <p:nvPicPr>
          <p:cNvPr id="154" name="Puppet Pals 2.jpg" descr="Puppet Pals 2.jpg"/>
          <p:cNvPicPr>
            <a:picLocks/>
          </p:cNvPicPr>
          <p:nvPr/>
        </p:nvPicPr>
        <p:blipFill>
          <a:blip r:embed="rId3"/>
          <a:stretch>
            <a:fillRect/>
          </a:stretch>
        </p:blipFill>
        <p:spPr>
          <a:xfrm>
            <a:off x="14827868" y="3431138"/>
            <a:ext cx="7173405" cy="5595955"/>
          </a:xfrm>
          <a:prstGeom prst="rect">
            <a:avLst/>
          </a:prstGeom>
        </p:spPr>
      </p:pic>
      <p:pic>
        <p:nvPicPr>
          <p:cNvPr id="155" name="Skizze 1.jpg" descr="Skizze 1.jpg"/>
          <p:cNvPicPr>
            <a:picLocks/>
          </p:cNvPicPr>
          <p:nvPr/>
        </p:nvPicPr>
        <p:blipFill>
          <a:blip r:embed="rId4"/>
          <a:stretch>
            <a:fillRect/>
          </a:stretch>
        </p:blipFill>
        <p:spPr>
          <a:xfrm>
            <a:off x="20341999" y="6549736"/>
            <a:ext cx="3044537" cy="5017153"/>
          </a:xfrm>
          <a:prstGeom prst="rect">
            <a:avLst/>
          </a:prstGeom>
        </p:spPr>
      </p:pic>
      <p:pic>
        <p:nvPicPr>
          <p:cNvPr id="156" name="Collage 4.jpg" descr="Collage 4.jpg"/>
          <p:cNvPicPr>
            <a:picLocks/>
          </p:cNvPicPr>
          <p:nvPr/>
        </p:nvPicPr>
        <p:blipFill>
          <a:blip r:embed="rId5"/>
          <a:stretch>
            <a:fillRect/>
          </a:stretch>
        </p:blipFill>
        <p:spPr>
          <a:xfrm>
            <a:off x="16803960" y="7726352"/>
            <a:ext cx="3836226" cy="500490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9" name="Abgerundetes Rechteck"/>
          <p:cNvGrpSpPr/>
          <p:nvPr/>
        </p:nvGrpSpPr>
        <p:grpSpPr>
          <a:xfrm>
            <a:off x="6867070" y="2442592"/>
            <a:ext cx="10649861" cy="1474508"/>
            <a:chOff x="0" y="0"/>
            <a:chExt cx="10649859" cy="1474507"/>
          </a:xfrm>
        </p:grpSpPr>
        <p:sp>
          <p:nvSpPr>
            <p:cNvPr id="318" name="Abgerundetes Rechteck"/>
            <p:cNvSpPr/>
            <p:nvPr/>
          </p:nvSpPr>
          <p:spPr>
            <a:xfrm>
              <a:off x="38100" y="38100"/>
              <a:ext cx="10573660" cy="1398308"/>
            </a:xfrm>
            <a:prstGeom prst="roundRect">
              <a:avLst>
                <a:gd name="adj" fmla="val 20703"/>
              </a:avLst>
            </a:prstGeom>
            <a:solidFill>
              <a:srgbClr val="008FB0">
                <a:alpha val="22807"/>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17" name="Abgerundetes Rechteck Abgerundetes Rechteck" descr="Abgerundetes Rechteck Abgerundetes Rechteck"/>
            <p:cNvPicPr>
              <a:picLocks/>
            </p:cNvPicPr>
            <p:nvPr/>
          </p:nvPicPr>
          <p:blipFill>
            <a:blip r:embed="rId2">
              <a:alphaModFix amt="22807"/>
            </a:blip>
            <a:stretch>
              <a:fillRect/>
            </a:stretch>
          </p:blipFill>
          <p:spPr>
            <a:xfrm>
              <a:off x="0" y="0"/>
              <a:ext cx="10649860" cy="1474508"/>
            </a:xfrm>
            <a:prstGeom prst="rect">
              <a:avLst/>
            </a:prstGeom>
            <a:effectLst/>
          </p:spPr>
        </p:pic>
      </p:grpSp>
      <p:sp>
        <p:nvSpPr>
          <p:cNvPr id="320" name="Abgerundetes Rechteck"/>
          <p:cNvSpPr/>
          <p:nvPr/>
        </p:nvSpPr>
        <p:spPr>
          <a:xfrm>
            <a:off x="251060" y="266519"/>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323" name="Abgerundetes Rechteck"/>
          <p:cNvGrpSpPr/>
          <p:nvPr/>
        </p:nvGrpSpPr>
        <p:grpSpPr>
          <a:xfrm>
            <a:off x="9730816" y="668143"/>
            <a:ext cx="4922368" cy="1499908"/>
            <a:chOff x="0" y="0"/>
            <a:chExt cx="4922367" cy="1499907"/>
          </a:xfrm>
        </p:grpSpPr>
        <p:sp>
          <p:nvSpPr>
            <p:cNvPr id="322"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21" name="Abgerundetes Rechteck Abgerundetes Rechteck" descr="Abgerundetes Rechteck Abgerundetes Rechteck"/>
            <p:cNvPicPr>
              <a:picLocks/>
            </p:cNvPicPr>
            <p:nvPr/>
          </p:nvPicPr>
          <p:blipFill>
            <a:blip r:embed="rId3">
              <a:alphaModFix amt="53456"/>
            </a:blip>
            <a:stretch>
              <a:fillRect/>
            </a:stretch>
          </p:blipFill>
          <p:spPr>
            <a:xfrm>
              <a:off x="0" y="0"/>
              <a:ext cx="4922368" cy="1499908"/>
            </a:xfrm>
            <a:prstGeom prst="rect">
              <a:avLst/>
            </a:prstGeom>
            <a:effectLst/>
          </p:spPr>
        </p:pic>
      </p:grpSp>
      <p:sp>
        <p:nvSpPr>
          <p:cNvPr id="324" name="Präsentation der Geschichten"/>
          <p:cNvSpPr txBox="1"/>
          <p:nvPr/>
        </p:nvSpPr>
        <p:spPr>
          <a:xfrm>
            <a:off x="7498623" y="2814830"/>
            <a:ext cx="9386755" cy="730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a:solidFill>
                  <a:srgbClr val="000000"/>
                </a:solidFill>
                <a:latin typeface="Chalkduster"/>
                <a:ea typeface="Chalkduster"/>
                <a:cs typeface="Chalkduster"/>
                <a:sym typeface="Chalkduster"/>
              </a:defRPr>
            </a:lvl1pPr>
          </a:lstStyle>
          <a:p>
            <a:r>
              <a:rPr dirty="0" err="1"/>
              <a:t>Präsentation</a:t>
            </a:r>
            <a:r>
              <a:rPr dirty="0"/>
              <a:t> der </a:t>
            </a:r>
            <a:r>
              <a:rPr dirty="0" err="1"/>
              <a:t>Geschichte</a:t>
            </a:r>
            <a:endParaRPr dirty="0"/>
          </a:p>
        </p:txBody>
      </p:sp>
      <p:pic>
        <p:nvPicPr>
          <p:cNvPr id="325" name="Bild" descr="Bild"/>
          <p:cNvPicPr>
            <a:picLocks noChangeAspect="1"/>
          </p:cNvPicPr>
          <p:nvPr/>
        </p:nvPicPr>
        <p:blipFill>
          <a:blip r:embed="rId4"/>
          <a:srcRect l="366" t="603" r="4" b="979"/>
          <a:stretch>
            <a:fillRect/>
          </a:stretch>
        </p:blipFill>
        <p:spPr>
          <a:xfrm>
            <a:off x="21748917" y="11532139"/>
            <a:ext cx="2324101" cy="1878410"/>
          </a:xfrm>
          <a:custGeom>
            <a:avLst/>
            <a:gdLst/>
            <a:ahLst/>
            <a:cxnLst>
              <a:cxn ang="0">
                <a:pos x="wd2" y="hd2"/>
              </a:cxn>
              <a:cxn ang="5400000">
                <a:pos x="wd2" y="hd2"/>
              </a:cxn>
              <a:cxn ang="10800000">
                <a:pos x="wd2" y="hd2"/>
              </a:cxn>
              <a:cxn ang="16200000">
                <a:pos x="wd2" y="hd2"/>
              </a:cxn>
            </a:cxnLst>
            <a:rect l="0" t="0" r="r" b="b"/>
            <a:pathLst>
              <a:path w="21600" h="21600" extrusionOk="0">
                <a:moveTo>
                  <a:pt x="12604" y="0"/>
                </a:moveTo>
                <a:lnTo>
                  <a:pt x="12604" y="3345"/>
                </a:lnTo>
                <a:lnTo>
                  <a:pt x="12604" y="6690"/>
                </a:lnTo>
                <a:lnTo>
                  <a:pt x="9026" y="6864"/>
                </a:lnTo>
                <a:cubicBezTo>
                  <a:pt x="5681" y="7024"/>
                  <a:pt x="2557" y="7403"/>
                  <a:pt x="789" y="7859"/>
                </a:cubicBezTo>
                <a:lnTo>
                  <a:pt x="30" y="8050"/>
                </a:lnTo>
                <a:lnTo>
                  <a:pt x="0" y="11551"/>
                </a:lnTo>
                <a:lnTo>
                  <a:pt x="30" y="15526"/>
                </a:lnTo>
                <a:lnTo>
                  <a:pt x="3390" y="15393"/>
                </a:lnTo>
                <a:cubicBezTo>
                  <a:pt x="5238" y="15320"/>
                  <a:pt x="8116" y="15256"/>
                  <a:pt x="9786" y="15256"/>
                </a:cubicBezTo>
                <a:lnTo>
                  <a:pt x="12821" y="15256"/>
                </a:lnTo>
                <a:lnTo>
                  <a:pt x="12877" y="18200"/>
                </a:lnTo>
                <a:cubicBezTo>
                  <a:pt x="12908" y="19819"/>
                  <a:pt x="12977" y="21297"/>
                  <a:pt x="13032" y="21481"/>
                </a:cubicBezTo>
                <a:cubicBezTo>
                  <a:pt x="13045" y="21527"/>
                  <a:pt x="13107" y="21565"/>
                  <a:pt x="13194" y="21600"/>
                </a:cubicBezTo>
                <a:lnTo>
                  <a:pt x="15097" y="18948"/>
                </a:lnTo>
                <a:cubicBezTo>
                  <a:pt x="19286" y="13119"/>
                  <a:pt x="20434" y="11486"/>
                  <a:pt x="21010" y="10547"/>
                </a:cubicBezTo>
                <a:lnTo>
                  <a:pt x="21600" y="9584"/>
                </a:lnTo>
                <a:lnTo>
                  <a:pt x="21600" y="9264"/>
                </a:lnTo>
                <a:lnTo>
                  <a:pt x="19900" y="7443"/>
                </a:lnTo>
                <a:cubicBezTo>
                  <a:pt x="16978" y="4315"/>
                  <a:pt x="15690" y="2970"/>
                  <a:pt x="14098" y="1392"/>
                </a:cubicBezTo>
                <a:lnTo>
                  <a:pt x="12689" y="0"/>
                </a:lnTo>
                <a:lnTo>
                  <a:pt x="12604" y="0"/>
                </a:lnTo>
                <a:close/>
              </a:path>
            </a:pathLst>
          </a:custGeom>
          <a:ln w="12700">
            <a:miter lim="400000"/>
          </a:ln>
        </p:spPr>
      </p:pic>
      <p:sp>
        <p:nvSpPr>
          <p:cNvPr id="326" name="zurück zur Übersicht"/>
          <p:cNvSpPr txBox="1"/>
          <p:nvPr/>
        </p:nvSpPr>
        <p:spPr>
          <a:xfrm>
            <a:off x="21776157" y="12264656"/>
            <a:ext cx="2324101" cy="350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2000">
                <a:solidFill>
                  <a:srgbClr val="000000"/>
                </a:solidFill>
                <a:latin typeface="Calibri"/>
                <a:ea typeface="Calibri"/>
                <a:cs typeface="Calibri"/>
                <a:sym typeface="Calibri"/>
              </a:defRPr>
            </a:lvl1pPr>
          </a:lstStyle>
          <a:p>
            <a:r>
              <a:t>zurück zur Übersicht</a:t>
            </a:r>
          </a:p>
        </p:txBody>
      </p:sp>
      <p:sp>
        <p:nvSpPr>
          <p:cNvPr id="327" name="Ablauf"/>
          <p:cNvSpPr txBox="1"/>
          <p:nvPr/>
        </p:nvSpPr>
        <p:spPr>
          <a:xfrm>
            <a:off x="10591140" y="921078"/>
            <a:ext cx="3201720" cy="99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sz="5500" dirty="0" err="1">
                <a:latin typeface="Chalkduster"/>
                <a:ea typeface="Chalkduster"/>
                <a:cs typeface="Chalkduster"/>
                <a:sym typeface="Chalkduster"/>
              </a:rPr>
              <a:t>Ablauf</a:t>
            </a:r>
            <a:r>
              <a:rPr sz="5500" dirty="0">
                <a:latin typeface="Chalkduster"/>
                <a:ea typeface="Chalkduster"/>
                <a:cs typeface="Chalkduster"/>
                <a:sym typeface="Chalkduster"/>
              </a:rPr>
              <a:t> </a:t>
            </a:r>
            <a:r>
              <a:rPr dirty="0"/>
              <a:t>  </a:t>
            </a:r>
          </a:p>
        </p:txBody>
      </p:sp>
      <p:sp>
        <p:nvSpPr>
          <p:cNvPr id="328" name="Zum Abschluss stellen die Kinder ihre Ergebnisse vor. Die Präsentation erfolgt in der Klasse.…"/>
          <p:cNvSpPr txBox="1"/>
          <p:nvPr/>
        </p:nvSpPr>
        <p:spPr>
          <a:xfrm>
            <a:off x="4932229" y="3983950"/>
            <a:ext cx="15532262" cy="7927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200"/>
              </a:spcBef>
              <a:defRPr sz="3733" b="1">
                <a:solidFill>
                  <a:srgbClr val="000000"/>
                </a:solidFill>
                <a:latin typeface="Times Roman"/>
                <a:ea typeface="Times Roman"/>
                <a:cs typeface="Times Roman"/>
                <a:sym typeface="Times Roman"/>
              </a:defRPr>
            </a:pPr>
            <a:br>
              <a:rPr sz="1200" b="0" dirty="0"/>
            </a:br>
            <a:endParaRPr sz="1200" b="0" dirty="0"/>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sz="1200" b="0" dirty="0"/>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err="1"/>
              <a:t>Zum</a:t>
            </a:r>
            <a:r>
              <a:rPr dirty="0"/>
              <a:t> </a:t>
            </a:r>
            <a:r>
              <a:rPr dirty="0" err="1"/>
              <a:t>Abschluss</a:t>
            </a:r>
            <a:r>
              <a:rPr dirty="0"/>
              <a:t> </a:t>
            </a:r>
            <a:r>
              <a:rPr dirty="0" err="1"/>
              <a:t>stellen</a:t>
            </a:r>
            <a:r>
              <a:rPr dirty="0"/>
              <a:t> die Kinder </a:t>
            </a:r>
            <a:r>
              <a:rPr dirty="0" err="1"/>
              <a:t>ihre</a:t>
            </a:r>
            <a:r>
              <a:rPr dirty="0"/>
              <a:t> </a:t>
            </a:r>
            <a:r>
              <a:rPr dirty="0" err="1"/>
              <a:t>Ergebnisse</a:t>
            </a:r>
            <a:r>
              <a:rPr dirty="0"/>
              <a:t> </a:t>
            </a:r>
            <a:r>
              <a:rPr dirty="0" err="1"/>
              <a:t>vor</a:t>
            </a:r>
            <a:r>
              <a:rPr dirty="0"/>
              <a:t>. Die </a:t>
            </a:r>
            <a:r>
              <a:rPr dirty="0" err="1"/>
              <a:t>Präsentation</a:t>
            </a:r>
            <a:r>
              <a:rPr dirty="0"/>
              <a:t> </a:t>
            </a:r>
            <a:r>
              <a:rPr dirty="0" err="1"/>
              <a:t>erfolgt</a:t>
            </a:r>
            <a:r>
              <a:rPr dirty="0"/>
              <a:t> in der </a:t>
            </a:r>
            <a:r>
              <a:rPr dirty="0" err="1"/>
              <a:t>Klasse</a:t>
            </a:r>
            <a:r>
              <a:rPr dirty="0"/>
              <a:t>. </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t>Denkbar </a:t>
            </a:r>
            <a:r>
              <a:rPr dirty="0" err="1"/>
              <a:t>wäre</a:t>
            </a:r>
            <a:r>
              <a:rPr dirty="0"/>
              <a:t> </a:t>
            </a:r>
            <a:r>
              <a:rPr dirty="0" err="1"/>
              <a:t>auch</a:t>
            </a:r>
            <a:r>
              <a:rPr dirty="0"/>
              <a:t> </a:t>
            </a:r>
            <a:r>
              <a:rPr dirty="0" err="1"/>
              <a:t>eine</a:t>
            </a:r>
            <a:r>
              <a:rPr dirty="0"/>
              <a:t> </a:t>
            </a:r>
            <a:r>
              <a:rPr dirty="0" err="1"/>
              <a:t>Veröffentlichung</a:t>
            </a:r>
            <a:r>
              <a:rPr dirty="0"/>
              <a:t> </a:t>
            </a:r>
            <a:r>
              <a:rPr dirty="0" err="1"/>
              <a:t>vor</a:t>
            </a:r>
            <a:r>
              <a:rPr dirty="0"/>
              <a:t> </a:t>
            </a:r>
            <a:r>
              <a:rPr dirty="0" err="1"/>
              <a:t>größerem</a:t>
            </a:r>
            <a:r>
              <a:rPr dirty="0"/>
              <a:t> </a:t>
            </a:r>
            <a:r>
              <a:rPr dirty="0" err="1"/>
              <a:t>Publikum</a:t>
            </a:r>
            <a:r>
              <a:rPr dirty="0"/>
              <a:t> (</a:t>
            </a:r>
            <a:r>
              <a:rPr dirty="0" err="1"/>
              <a:t>anderen</a:t>
            </a:r>
            <a:r>
              <a:rPr dirty="0"/>
              <a:t> Klassen, </a:t>
            </a:r>
            <a:r>
              <a:rPr dirty="0" err="1"/>
              <a:t>Elternabend</a:t>
            </a:r>
            <a:r>
              <a:rPr dirty="0"/>
              <a:t>,..) </a:t>
            </a:r>
            <a:r>
              <a:rPr dirty="0" err="1"/>
              <a:t>oder</a:t>
            </a:r>
            <a:r>
              <a:rPr dirty="0"/>
              <a:t> auf der </a:t>
            </a:r>
            <a:r>
              <a:rPr dirty="0" err="1"/>
              <a:t>Schulhomepage</a:t>
            </a:r>
            <a:r>
              <a:rPr dirty="0"/>
              <a:t>.</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err="1"/>
              <a:t>Vor</a:t>
            </a:r>
            <a:r>
              <a:rPr dirty="0"/>
              <a:t> der </a:t>
            </a:r>
            <a:r>
              <a:rPr dirty="0" err="1"/>
              <a:t>Veröffentlichung</a:t>
            </a:r>
            <a:r>
              <a:rPr dirty="0"/>
              <a:t> muss </a:t>
            </a:r>
            <a:r>
              <a:rPr dirty="0" err="1"/>
              <a:t>eine</a:t>
            </a:r>
            <a:r>
              <a:rPr dirty="0"/>
              <a:t> </a:t>
            </a:r>
            <a:r>
              <a:rPr dirty="0" err="1"/>
              <a:t>Einverständniserklärung</a:t>
            </a:r>
            <a:r>
              <a:rPr lang="de-DE" dirty="0"/>
              <a:t> von den</a:t>
            </a:r>
            <a:r>
              <a:rPr dirty="0"/>
              <a:t> </a:t>
            </a:r>
            <a:r>
              <a:rPr dirty="0" err="1"/>
              <a:t>Erziehungsberechtigten</a:t>
            </a:r>
            <a:r>
              <a:rPr dirty="0"/>
              <a:t> </a:t>
            </a:r>
            <a:r>
              <a:rPr dirty="0" err="1"/>
              <a:t>beteiligte</a:t>
            </a:r>
            <a:r>
              <a:rPr lang="de-DE" dirty="0"/>
              <a:t>r</a:t>
            </a:r>
            <a:r>
              <a:rPr dirty="0"/>
              <a:t> Kinder </a:t>
            </a:r>
            <a:r>
              <a:rPr dirty="0" err="1"/>
              <a:t>eingeholt</a:t>
            </a:r>
            <a:r>
              <a:rPr dirty="0"/>
              <a:t> </a:t>
            </a:r>
            <a:r>
              <a:rPr dirty="0" err="1"/>
              <a:t>werden</a:t>
            </a:r>
            <a:r>
              <a:rPr dirty="0"/>
              <a:t>.</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marL="1041400" lvl="1"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algn="l" defTabSz="449580">
              <a:lnSpc>
                <a:spcPct val="120000"/>
              </a:lnSpc>
              <a:defRPr sz="10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algn="l" defTabSz="449580">
              <a:lnSpc>
                <a:spcPct val="120000"/>
              </a:lnSpc>
              <a:defRPr sz="10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p:txBody>
      </p:sp>
      <p:sp>
        <p:nvSpPr>
          <p:cNvPr id="329" name="Rechteck">
            <a:hlinkClick r:id="rId6" action="ppaction://hlinksldjump"/>
          </p:cNvPr>
          <p:cNvSpPr/>
          <p:nvPr/>
        </p:nvSpPr>
        <p:spPr>
          <a:xfrm>
            <a:off x="20669620" y="11162614"/>
            <a:ext cx="3455651" cy="244281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30" name="Bei der Präsentation kommt es auf die Atmosphäre an: gedämmtes Licht, Kinovorhang, Musik, etc.! Bei der Präsentation kommt es auf die Atmosphäre an: gedämmtes Licht, Kinovorhang, Musik, etc.! " descr="Bei der Präsentation kommt es auf die Atmosphäre an: gedämmtes Licht, Kinovorhang, Musik, etc.! Bei der Präsentation kommt es auf die Atmosphäre an: gedämmtes Licht, Kinovorhang, Musik, etc.! "/>
          <p:cNvPicPr>
            <a:picLocks/>
          </p:cNvPicPr>
          <p:nvPr/>
        </p:nvPicPr>
        <p:blipFill>
          <a:blip r:embed="rId7"/>
          <a:stretch>
            <a:fillRect/>
          </a:stretch>
        </p:blipFill>
        <p:spPr>
          <a:xfrm rot="21000000">
            <a:off x="13985150" y="9024719"/>
            <a:ext cx="5774776" cy="2682369"/>
          </a:xfrm>
          <a:prstGeom prst="rect">
            <a:avLst/>
          </a:prstGeom>
        </p:spPr>
      </p:pic>
      <p:sp>
        <p:nvSpPr>
          <p:cNvPr id="16" name="Rechteck 15">
            <a:hlinkClick r:id="rId6" action="ppaction://hlinksldjump"/>
            <a:extLst>
              <a:ext uri="{FF2B5EF4-FFF2-40B4-BE49-F238E27FC236}">
                <a16:creationId xmlns:a16="http://schemas.microsoft.com/office/drawing/2014/main" id="{966529AC-190E-2F48-891A-F4E5A700164A}"/>
              </a:ext>
            </a:extLst>
          </p:cNvPr>
          <p:cNvSpPr/>
          <p:nvPr/>
        </p:nvSpPr>
        <p:spPr>
          <a:xfrm>
            <a:off x="21244560" y="11381664"/>
            <a:ext cx="2855698"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9" name="Abgerundetes Rechteck"/>
          <p:cNvGrpSpPr/>
          <p:nvPr/>
        </p:nvGrpSpPr>
        <p:grpSpPr>
          <a:xfrm>
            <a:off x="3919510" y="2360552"/>
            <a:ext cx="16544982" cy="1994709"/>
            <a:chOff x="0" y="0"/>
            <a:chExt cx="10649859" cy="1474507"/>
          </a:xfrm>
        </p:grpSpPr>
        <p:sp>
          <p:nvSpPr>
            <p:cNvPr id="318" name="Abgerundetes Rechteck"/>
            <p:cNvSpPr/>
            <p:nvPr/>
          </p:nvSpPr>
          <p:spPr>
            <a:xfrm>
              <a:off x="38100" y="38100"/>
              <a:ext cx="10573660" cy="1398308"/>
            </a:xfrm>
            <a:prstGeom prst="roundRect">
              <a:avLst>
                <a:gd name="adj" fmla="val 20703"/>
              </a:avLst>
            </a:prstGeom>
            <a:solidFill>
              <a:srgbClr val="008FB0">
                <a:alpha val="22807"/>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17" name="Abgerundetes Rechteck Abgerundetes Rechteck" descr="Abgerundetes Rechteck Abgerundetes Rechteck"/>
            <p:cNvPicPr>
              <a:picLocks/>
            </p:cNvPicPr>
            <p:nvPr/>
          </p:nvPicPr>
          <p:blipFill>
            <a:blip r:embed="rId2">
              <a:alphaModFix amt="22807"/>
            </a:blip>
            <a:stretch>
              <a:fillRect/>
            </a:stretch>
          </p:blipFill>
          <p:spPr>
            <a:xfrm>
              <a:off x="0" y="0"/>
              <a:ext cx="10649860" cy="1474508"/>
            </a:xfrm>
            <a:prstGeom prst="rect">
              <a:avLst/>
            </a:prstGeom>
            <a:effectLst/>
          </p:spPr>
        </p:pic>
      </p:grpSp>
      <p:sp>
        <p:nvSpPr>
          <p:cNvPr id="320" name="Abgerundetes Rechteck"/>
          <p:cNvSpPr/>
          <p:nvPr/>
        </p:nvSpPr>
        <p:spPr>
          <a:xfrm>
            <a:off x="310982" y="305451"/>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323" name="Abgerundetes Rechteck"/>
          <p:cNvGrpSpPr/>
          <p:nvPr/>
        </p:nvGrpSpPr>
        <p:grpSpPr>
          <a:xfrm>
            <a:off x="7002379" y="668143"/>
            <a:ext cx="9882999" cy="1499908"/>
            <a:chOff x="0" y="0"/>
            <a:chExt cx="4922367" cy="1499907"/>
          </a:xfrm>
        </p:grpSpPr>
        <p:sp>
          <p:nvSpPr>
            <p:cNvPr id="322"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21" name="Abgerundetes Rechteck Abgerundetes Rechteck" descr="Abgerundetes Rechteck Abgerundetes Rechteck"/>
            <p:cNvPicPr>
              <a:picLocks/>
            </p:cNvPicPr>
            <p:nvPr/>
          </p:nvPicPr>
          <p:blipFill>
            <a:blip r:embed="rId3">
              <a:alphaModFix amt="53456"/>
            </a:blip>
            <a:stretch>
              <a:fillRect/>
            </a:stretch>
          </p:blipFill>
          <p:spPr>
            <a:xfrm>
              <a:off x="0" y="0"/>
              <a:ext cx="4922368" cy="1499908"/>
            </a:xfrm>
            <a:prstGeom prst="rect">
              <a:avLst/>
            </a:prstGeom>
            <a:effectLst/>
          </p:spPr>
        </p:pic>
      </p:grpSp>
      <p:sp>
        <p:nvSpPr>
          <p:cNvPr id="324" name="Präsentation der Geschichten"/>
          <p:cNvSpPr txBox="1"/>
          <p:nvPr/>
        </p:nvSpPr>
        <p:spPr>
          <a:xfrm>
            <a:off x="4727100" y="2706446"/>
            <a:ext cx="14895094" cy="1302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900">
                <a:solidFill>
                  <a:srgbClr val="000000"/>
                </a:solidFill>
                <a:latin typeface="Chalkduster"/>
                <a:ea typeface="Chalkduster"/>
                <a:cs typeface="Chalkduster"/>
                <a:sym typeface="Chalkduster"/>
              </a:defRPr>
            </a:lvl1pPr>
          </a:lstStyle>
          <a:p>
            <a:r>
              <a:rPr lang="de-DE" dirty="0"/>
              <a:t>Sequenz: Wir erstellen ein digitales Puppentheater zum Märchen „Des Kaisers neue Kleider"</a:t>
            </a:r>
            <a:endParaRPr dirty="0"/>
          </a:p>
        </p:txBody>
      </p:sp>
      <p:pic>
        <p:nvPicPr>
          <p:cNvPr id="325" name="Bild" descr="Bild"/>
          <p:cNvPicPr>
            <a:picLocks noChangeAspect="1"/>
          </p:cNvPicPr>
          <p:nvPr/>
        </p:nvPicPr>
        <p:blipFill>
          <a:blip r:embed="rId4"/>
          <a:srcRect l="366" t="603" r="4" b="979"/>
          <a:stretch>
            <a:fillRect/>
          </a:stretch>
        </p:blipFill>
        <p:spPr>
          <a:xfrm>
            <a:off x="21748917" y="11532139"/>
            <a:ext cx="2324101" cy="1878410"/>
          </a:xfrm>
          <a:custGeom>
            <a:avLst/>
            <a:gdLst/>
            <a:ahLst/>
            <a:cxnLst>
              <a:cxn ang="0">
                <a:pos x="wd2" y="hd2"/>
              </a:cxn>
              <a:cxn ang="5400000">
                <a:pos x="wd2" y="hd2"/>
              </a:cxn>
              <a:cxn ang="10800000">
                <a:pos x="wd2" y="hd2"/>
              </a:cxn>
              <a:cxn ang="16200000">
                <a:pos x="wd2" y="hd2"/>
              </a:cxn>
            </a:cxnLst>
            <a:rect l="0" t="0" r="r" b="b"/>
            <a:pathLst>
              <a:path w="21600" h="21600" extrusionOk="0">
                <a:moveTo>
                  <a:pt x="12604" y="0"/>
                </a:moveTo>
                <a:lnTo>
                  <a:pt x="12604" y="3345"/>
                </a:lnTo>
                <a:lnTo>
                  <a:pt x="12604" y="6690"/>
                </a:lnTo>
                <a:lnTo>
                  <a:pt x="9026" y="6864"/>
                </a:lnTo>
                <a:cubicBezTo>
                  <a:pt x="5681" y="7024"/>
                  <a:pt x="2557" y="7403"/>
                  <a:pt x="789" y="7859"/>
                </a:cubicBezTo>
                <a:lnTo>
                  <a:pt x="30" y="8050"/>
                </a:lnTo>
                <a:lnTo>
                  <a:pt x="0" y="11551"/>
                </a:lnTo>
                <a:lnTo>
                  <a:pt x="30" y="15526"/>
                </a:lnTo>
                <a:lnTo>
                  <a:pt x="3390" y="15393"/>
                </a:lnTo>
                <a:cubicBezTo>
                  <a:pt x="5238" y="15320"/>
                  <a:pt x="8116" y="15256"/>
                  <a:pt x="9786" y="15256"/>
                </a:cubicBezTo>
                <a:lnTo>
                  <a:pt x="12821" y="15256"/>
                </a:lnTo>
                <a:lnTo>
                  <a:pt x="12877" y="18200"/>
                </a:lnTo>
                <a:cubicBezTo>
                  <a:pt x="12908" y="19819"/>
                  <a:pt x="12977" y="21297"/>
                  <a:pt x="13032" y="21481"/>
                </a:cubicBezTo>
                <a:cubicBezTo>
                  <a:pt x="13045" y="21527"/>
                  <a:pt x="13107" y="21565"/>
                  <a:pt x="13194" y="21600"/>
                </a:cubicBezTo>
                <a:lnTo>
                  <a:pt x="15097" y="18948"/>
                </a:lnTo>
                <a:cubicBezTo>
                  <a:pt x="19286" y="13119"/>
                  <a:pt x="20434" y="11486"/>
                  <a:pt x="21010" y="10547"/>
                </a:cubicBezTo>
                <a:lnTo>
                  <a:pt x="21600" y="9584"/>
                </a:lnTo>
                <a:lnTo>
                  <a:pt x="21600" y="9264"/>
                </a:lnTo>
                <a:lnTo>
                  <a:pt x="19900" y="7443"/>
                </a:lnTo>
                <a:cubicBezTo>
                  <a:pt x="16978" y="4315"/>
                  <a:pt x="15690" y="2970"/>
                  <a:pt x="14098" y="1392"/>
                </a:cubicBezTo>
                <a:lnTo>
                  <a:pt x="12689" y="0"/>
                </a:lnTo>
                <a:lnTo>
                  <a:pt x="12604" y="0"/>
                </a:lnTo>
                <a:close/>
              </a:path>
            </a:pathLst>
          </a:custGeom>
          <a:ln w="12700">
            <a:miter lim="400000"/>
          </a:ln>
        </p:spPr>
      </p:pic>
      <p:sp>
        <p:nvSpPr>
          <p:cNvPr id="326" name="zurück zur Übersicht"/>
          <p:cNvSpPr txBox="1"/>
          <p:nvPr/>
        </p:nvSpPr>
        <p:spPr>
          <a:xfrm>
            <a:off x="21776157" y="12264656"/>
            <a:ext cx="2324101" cy="350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2000">
                <a:solidFill>
                  <a:srgbClr val="000000"/>
                </a:solidFill>
                <a:latin typeface="Calibri"/>
                <a:ea typeface="Calibri"/>
                <a:cs typeface="Calibri"/>
                <a:sym typeface="Calibri"/>
              </a:defRPr>
            </a:lvl1pPr>
          </a:lstStyle>
          <a:p>
            <a:r>
              <a:t>zurück zur Übersicht</a:t>
            </a:r>
          </a:p>
        </p:txBody>
      </p:sp>
      <p:sp>
        <p:nvSpPr>
          <p:cNvPr id="327" name="Ablauf"/>
          <p:cNvSpPr txBox="1"/>
          <p:nvPr/>
        </p:nvSpPr>
        <p:spPr>
          <a:xfrm>
            <a:off x="7782940" y="1014658"/>
            <a:ext cx="8818120" cy="1149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lang="de-DE" sz="4000" dirty="0">
                <a:latin typeface="Chalkduster"/>
                <a:ea typeface="Chalkduster"/>
                <a:cs typeface="Chalkduster"/>
                <a:sym typeface="Chalkduster"/>
              </a:rPr>
              <a:t>Konkretes Unterrichtsbeispiel </a:t>
            </a:r>
            <a:br>
              <a:rPr lang="de-DE" dirty="0">
                <a:latin typeface="Chalkduster"/>
                <a:ea typeface="Chalkduster"/>
                <a:cs typeface="Chalkduster"/>
                <a:sym typeface="Chalkduster"/>
              </a:rPr>
            </a:br>
            <a:endParaRPr dirty="0"/>
          </a:p>
        </p:txBody>
      </p:sp>
      <p:sp>
        <p:nvSpPr>
          <p:cNvPr id="329" name="Rechteck">
            <a:hlinkClick r:id="rId5" action="ppaction://hlinksldjump"/>
          </p:cNvPr>
          <p:cNvSpPr/>
          <p:nvPr/>
        </p:nvSpPr>
        <p:spPr>
          <a:xfrm>
            <a:off x="20669620" y="11162614"/>
            <a:ext cx="3455651" cy="244281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 name="Rechteck 15">
            <a:hlinkClick r:id="rId5" action="ppaction://hlinksldjump"/>
            <a:extLst>
              <a:ext uri="{FF2B5EF4-FFF2-40B4-BE49-F238E27FC236}">
                <a16:creationId xmlns:a16="http://schemas.microsoft.com/office/drawing/2014/main" id="{966529AC-190E-2F48-891A-F4E5A700164A}"/>
              </a:ext>
            </a:extLst>
          </p:cNvPr>
          <p:cNvSpPr/>
          <p:nvPr/>
        </p:nvSpPr>
        <p:spPr>
          <a:xfrm>
            <a:off x="21217320" y="11535389"/>
            <a:ext cx="2855698"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aphicFrame>
        <p:nvGraphicFramePr>
          <p:cNvPr id="2" name="Tabelle 2">
            <a:extLst>
              <a:ext uri="{FF2B5EF4-FFF2-40B4-BE49-F238E27FC236}">
                <a16:creationId xmlns:a16="http://schemas.microsoft.com/office/drawing/2014/main" id="{262C609A-83F2-5E49-9E41-71CF7D026591}"/>
              </a:ext>
            </a:extLst>
          </p:cNvPr>
          <p:cNvGraphicFramePr>
            <a:graphicFrameLocks noGrp="1"/>
          </p:cNvGraphicFramePr>
          <p:nvPr>
            <p:extLst>
              <p:ext uri="{D42A27DB-BD31-4B8C-83A1-F6EECF244321}">
                <p14:modId xmlns:p14="http://schemas.microsoft.com/office/powerpoint/2010/main" val="1570672320"/>
              </p:ext>
            </p:extLst>
          </p:nvPr>
        </p:nvGraphicFramePr>
        <p:xfrm>
          <a:off x="2250349" y="4781385"/>
          <a:ext cx="19771451" cy="6614160"/>
        </p:xfrm>
        <a:graphic>
          <a:graphicData uri="http://schemas.openxmlformats.org/drawingml/2006/table">
            <a:tbl>
              <a:tblPr firstRow="1" bandRow="1">
                <a:tableStyleId>{5940675A-B579-460E-94D1-54222C63F5DA}</a:tableStyleId>
              </a:tblPr>
              <a:tblGrid>
                <a:gridCol w="1053462">
                  <a:extLst>
                    <a:ext uri="{9D8B030D-6E8A-4147-A177-3AD203B41FA5}">
                      <a16:colId xmlns:a16="http://schemas.microsoft.com/office/drawing/2014/main" val="2076693055"/>
                    </a:ext>
                  </a:extLst>
                </a:gridCol>
                <a:gridCol w="18717989">
                  <a:extLst>
                    <a:ext uri="{9D8B030D-6E8A-4147-A177-3AD203B41FA5}">
                      <a16:colId xmlns:a16="http://schemas.microsoft.com/office/drawing/2014/main" val="2164311660"/>
                    </a:ext>
                  </a:extLst>
                </a:gridCol>
              </a:tblGrid>
              <a:tr h="503338">
                <a:tc>
                  <a:txBody>
                    <a:bodyPr/>
                    <a:lstStyle/>
                    <a:p>
                      <a:r>
                        <a:rPr lang="de-DE" sz="2600" dirty="0">
                          <a:solidFill>
                            <a:schemeClr val="bg2">
                              <a:lumMod val="10000"/>
                            </a:schemeClr>
                          </a:solidFill>
                          <a:latin typeface="HANDWRITTENTWO" panose="02000603000000000000" pitchFamily="2" charset="0"/>
                          <a:ea typeface="HANDWRITTENTWO" panose="02000603000000000000" pitchFamily="2" charset="0"/>
                        </a:rPr>
                        <a:t>1. UE</a:t>
                      </a:r>
                    </a:p>
                  </a:txBody>
                  <a:tcPr/>
                </a:tc>
                <a:tc>
                  <a:txBody>
                    <a:bodyPr/>
                    <a:lstStyle/>
                    <a:p>
                      <a:pPr algn="l"/>
                      <a:r>
                        <a:rPr lang="de-DE" sz="2600" b="1" dirty="0">
                          <a:solidFill>
                            <a:schemeClr val="bg2">
                              <a:lumMod val="10000"/>
                            </a:schemeClr>
                          </a:solidFill>
                          <a:latin typeface="HANDWRITTENTWO" panose="02000603000000000000" pitchFamily="2" charset="0"/>
                          <a:ea typeface="HANDWRITTENTWO" panose="02000603000000000000" pitchFamily="2" charset="0"/>
                        </a:rPr>
                        <a:t>Kennenlernen des Märchens „Des Kaisers neue Kleider“ </a:t>
                      </a:r>
                    </a:p>
                    <a:p>
                      <a:pPr algn="l"/>
                      <a:r>
                        <a:rPr lang="de-DE" sz="2600" b="0" dirty="0">
                          <a:solidFill>
                            <a:schemeClr val="bg2">
                              <a:lumMod val="10000"/>
                            </a:schemeClr>
                          </a:solidFill>
                          <a:latin typeface="HANDWRITTENTWO" panose="02000603000000000000" pitchFamily="2" charset="0"/>
                          <a:ea typeface="HANDWRITTENTWO" panose="02000603000000000000" pitchFamily="2" charset="0"/>
                        </a:rPr>
                        <a:t>Die Schülerinnen und Schüler lernen das Märchen </a:t>
                      </a:r>
                      <a:r>
                        <a:rPr lang="de-DE" sz="2600" dirty="0">
                          <a:solidFill>
                            <a:schemeClr val="bg2">
                              <a:lumMod val="10000"/>
                            </a:schemeClr>
                          </a:solidFill>
                          <a:latin typeface="HANDWRITTENTWO" panose="02000603000000000000" pitchFamily="2" charset="0"/>
                          <a:ea typeface="HANDWRITTENTWO" panose="02000603000000000000" pitchFamily="2" charset="0"/>
                        </a:rPr>
                        <a:t>durch eine freie Lehrererzählung kennen. Die Geschichte wird durch das Legen von Bildern und Gegenständen zu einem Bodenbild veranschaulicht. </a:t>
                      </a:r>
                    </a:p>
                  </a:txBody>
                  <a:tcPr/>
                </a:tc>
                <a:extLst>
                  <a:ext uri="{0D108BD9-81ED-4DB2-BD59-A6C34878D82A}">
                    <a16:rowId xmlns:a16="http://schemas.microsoft.com/office/drawing/2014/main" val="2584251386"/>
                  </a:ext>
                </a:extLst>
              </a:tr>
              <a:tr h="0">
                <a:tc>
                  <a:txBody>
                    <a:bodyPr/>
                    <a:lstStyle/>
                    <a:p>
                      <a:r>
                        <a:rPr lang="de-DE" sz="2600" dirty="0">
                          <a:solidFill>
                            <a:schemeClr val="bg2">
                              <a:lumMod val="10000"/>
                            </a:schemeClr>
                          </a:solidFill>
                          <a:latin typeface="HANDWRITTENTWO" panose="02000603000000000000" pitchFamily="2" charset="0"/>
                          <a:ea typeface="HANDWRITTENTWO" panose="02000603000000000000" pitchFamily="2" charset="0"/>
                        </a:rPr>
                        <a:t>2. UE </a:t>
                      </a:r>
                    </a:p>
                  </a:txBody>
                  <a:tcPr/>
                </a:tc>
                <a:tc>
                  <a:txBody>
                    <a:bodyPr/>
                    <a:lstStyle/>
                    <a:p>
                      <a:pPr algn="l"/>
                      <a:r>
                        <a:rPr lang="de-DE" sz="2600" b="1" dirty="0">
                          <a:solidFill>
                            <a:schemeClr val="bg2">
                              <a:lumMod val="10000"/>
                            </a:schemeClr>
                          </a:solidFill>
                          <a:latin typeface="HANDWRITTENTWO" panose="02000603000000000000" pitchFamily="2" charset="0"/>
                          <a:ea typeface="HANDWRITTENTWO" panose="02000603000000000000" pitchFamily="2" charset="0"/>
                        </a:rPr>
                        <a:t>Gestaltung neuer Kleidung für den Kaiser – Materialplanung und Entwurf</a:t>
                      </a:r>
                    </a:p>
                    <a:p>
                      <a:pPr algn="l"/>
                      <a:r>
                        <a:rPr lang="de-DE" sz="2600" dirty="0">
                          <a:solidFill>
                            <a:schemeClr val="bg2">
                              <a:lumMod val="10000"/>
                            </a:schemeClr>
                          </a:solidFill>
                          <a:latin typeface="HANDWRITTENTWO" panose="02000603000000000000" pitchFamily="2" charset="0"/>
                          <a:ea typeface="HANDWRITTENTWO" panose="02000603000000000000" pitchFamily="2" charset="0"/>
                        </a:rPr>
                        <a:t>Die Schülerinnen und Schüler erhalten den Auftrag, neue Kleider für den Kaiser zu entwerfen. Dabei ist freigestellt, ob sich die Kleidung am höfischen Stil orientiert oder der Fantasie freien Lauf gelassen wird und der Kaiser beispielsweise ein neues Zauberkostüm erhält. Materialien, mit denen das Kostüm collagiert werden kann, werden von der Lehrkraft und gegebenenfalls auch von den Kindern bereitgestellt. Die Schülerinnen und Schüler fertigen zunächst einen Entwurf an. Dabei beziehen sie auch Überlegungen zu den Materialien mit ein. Als Abschluss dieser Einheit werden die Skizzen präsentiert. </a:t>
                      </a:r>
                    </a:p>
                  </a:txBody>
                  <a:tcPr/>
                </a:tc>
                <a:extLst>
                  <a:ext uri="{0D108BD9-81ED-4DB2-BD59-A6C34878D82A}">
                    <a16:rowId xmlns:a16="http://schemas.microsoft.com/office/drawing/2014/main" val="2348215394"/>
                  </a:ext>
                </a:extLst>
              </a:tr>
              <a:tr h="370840">
                <a:tc>
                  <a:txBody>
                    <a:bodyPr/>
                    <a:lstStyle/>
                    <a:p>
                      <a:r>
                        <a:rPr lang="de-DE" sz="2600" dirty="0">
                          <a:solidFill>
                            <a:schemeClr val="bg2">
                              <a:lumMod val="10000"/>
                            </a:schemeClr>
                          </a:solidFill>
                          <a:latin typeface="HANDWRITTENTWO" panose="02000603000000000000" pitchFamily="2" charset="0"/>
                          <a:ea typeface="HANDWRITTENTWO" panose="02000603000000000000" pitchFamily="2" charset="0"/>
                        </a:rPr>
                        <a:t>3. UE </a:t>
                      </a:r>
                    </a:p>
                  </a:txBody>
                  <a:tcPr/>
                </a:tc>
                <a:tc>
                  <a:txBody>
                    <a:bodyPr/>
                    <a:lstStyle/>
                    <a:p>
                      <a:pPr algn="l"/>
                      <a:r>
                        <a:rPr lang="de-DE" sz="2600" b="1" u="none" dirty="0">
                          <a:solidFill>
                            <a:schemeClr val="bg2">
                              <a:lumMod val="10000"/>
                            </a:schemeClr>
                          </a:solidFill>
                          <a:latin typeface="HANDWRITTENTWO" panose="02000603000000000000" pitchFamily="2" charset="0"/>
                          <a:ea typeface="HANDWRITTENTWO" panose="02000603000000000000" pitchFamily="2" charset="0"/>
                        </a:rPr>
                        <a:t>Gestaltung neuer Kleidung für den Kaiser – </a:t>
                      </a:r>
                      <a:r>
                        <a:rPr lang="de-DE" sz="2600" b="1" i="0" u="none" strike="noStrike" cap="none" spc="0" baseline="0" dirty="0">
                          <a:solidFill>
                            <a:schemeClr val="bg2">
                              <a:lumMod val="10000"/>
                            </a:schemeClr>
                          </a:solidFill>
                          <a:effectLst/>
                          <a:uFillTx/>
                          <a:latin typeface="HANDWRITTENTWO" panose="02000603000000000000" pitchFamily="2" charset="0"/>
                          <a:ea typeface="HANDWRITTENTWO" panose="02000603000000000000" pitchFamily="2" charset="0"/>
                          <a:cs typeface="+mn-cs"/>
                          <a:sym typeface="Helvetica Neue"/>
                        </a:rPr>
                        <a:t>Malen des Kaisers und Collagieren der Kleidung </a:t>
                      </a:r>
                    </a:p>
                    <a:p>
                      <a:pPr algn="l"/>
                      <a:r>
                        <a:rPr lang="de-DE" sz="2600" b="0" i="0" u="none" strike="noStrike" cap="none" spc="0" baseline="0" dirty="0">
                          <a:solidFill>
                            <a:schemeClr val="bg2">
                              <a:lumMod val="10000"/>
                            </a:schemeClr>
                          </a:solidFill>
                          <a:effectLst/>
                          <a:uFillTx/>
                          <a:latin typeface="HANDWRITTENTWO" panose="02000603000000000000" pitchFamily="2" charset="0"/>
                          <a:ea typeface="HANDWRITTENTWO" panose="02000603000000000000" pitchFamily="2" charset="0"/>
                          <a:cs typeface="+mn-cs"/>
                          <a:sym typeface="Helvetica Neue"/>
                        </a:rPr>
                        <a:t>Die Schülerinnen und Schüler fertigen ihre Bilder formatfüllend auf einem DIN A3-Papier an. Zunächst zeichnen sie ihren Kaiser großformatig vor. Voraussetzung für das Gelingen ist, dass die Lernenden bereits mit dem Mischen von Hautfarbe und dem Malen von Gesichtern vertraut sind. Zum Collagieren der Kleidung für den Kaiser stehen den Schülerinnen und Schülern Scheren und Klebestifte zur Verfügung. Eine Heißklebepistole darf ebenfalls unter Aufsicht eines Erwachsenen bzw. mit Hilfe eines Erwachsenen verwendet werden. Die Kinder arbeiten nicht nur mit Stoffen, sie bringen auch Glitzersteine, Folien, Knöpfe und sonstigen Bänder mit, die allen zur Verfügung stehen. </a:t>
                      </a:r>
                    </a:p>
                  </a:txBody>
                  <a:tcPr/>
                </a:tc>
                <a:extLst>
                  <a:ext uri="{0D108BD9-81ED-4DB2-BD59-A6C34878D82A}">
                    <a16:rowId xmlns:a16="http://schemas.microsoft.com/office/drawing/2014/main" val="3310795451"/>
                  </a:ext>
                </a:extLst>
              </a:tr>
            </a:tbl>
          </a:graphicData>
        </a:graphic>
      </p:graphicFrame>
    </p:spTree>
    <p:extLst>
      <p:ext uri="{BB962C8B-B14F-4D97-AF65-F5344CB8AC3E}">
        <p14:creationId xmlns:p14="http://schemas.microsoft.com/office/powerpoint/2010/main" val="9773746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9" name="Abgerundetes Rechteck"/>
          <p:cNvGrpSpPr/>
          <p:nvPr/>
        </p:nvGrpSpPr>
        <p:grpSpPr>
          <a:xfrm>
            <a:off x="3919510" y="2360552"/>
            <a:ext cx="16544982" cy="1994709"/>
            <a:chOff x="0" y="0"/>
            <a:chExt cx="10649859" cy="1474507"/>
          </a:xfrm>
        </p:grpSpPr>
        <p:sp>
          <p:nvSpPr>
            <p:cNvPr id="318" name="Abgerundetes Rechteck"/>
            <p:cNvSpPr/>
            <p:nvPr/>
          </p:nvSpPr>
          <p:spPr>
            <a:xfrm>
              <a:off x="38100" y="38100"/>
              <a:ext cx="10573660" cy="1398308"/>
            </a:xfrm>
            <a:prstGeom prst="roundRect">
              <a:avLst>
                <a:gd name="adj" fmla="val 20703"/>
              </a:avLst>
            </a:prstGeom>
            <a:solidFill>
              <a:srgbClr val="008FB0">
                <a:alpha val="22807"/>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17" name="Abgerundetes Rechteck Abgerundetes Rechteck" descr="Abgerundetes Rechteck Abgerundetes Rechteck"/>
            <p:cNvPicPr>
              <a:picLocks/>
            </p:cNvPicPr>
            <p:nvPr/>
          </p:nvPicPr>
          <p:blipFill>
            <a:blip r:embed="rId2">
              <a:alphaModFix amt="22807"/>
            </a:blip>
            <a:stretch>
              <a:fillRect/>
            </a:stretch>
          </p:blipFill>
          <p:spPr>
            <a:xfrm>
              <a:off x="0" y="0"/>
              <a:ext cx="10649860" cy="1474508"/>
            </a:xfrm>
            <a:prstGeom prst="rect">
              <a:avLst/>
            </a:prstGeom>
            <a:effectLst/>
          </p:spPr>
        </p:pic>
      </p:grpSp>
      <p:sp>
        <p:nvSpPr>
          <p:cNvPr id="320" name="Abgerundetes Rechteck"/>
          <p:cNvSpPr/>
          <p:nvPr/>
        </p:nvSpPr>
        <p:spPr>
          <a:xfrm>
            <a:off x="310982" y="305451"/>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323" name="Abgerundetes Rechteck"/>
          <p:cNvGrpSpPr/>
          <p:nvPr/>
        </p:nvGrpSpPr>
        <p:grpSpPr>
          <a:xfrm>
            <a:off x="7002379" y="668143"/>
            <a:ext cx="9882999" cy="1499908"/>
            <a:chOff x="0" y="0"/>
            <a:chExt cx="4922367" cy="1499907"/>
          </a:xfrm>
        </p:grpSpPr>
        <p:sp>
          <p:nvSpPr>
            <p:cNvPr id="322"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21" name="Abgerundetes Rechteck Abgerundetes Rechteck" descr="Abgerundetes Rechteck Abgerundetes Rechteck"/>
            <p:cNvPicPr>
              <a:picLocks/>
            </p:cNvPicPr>
            <p:nvPr/>
          </p:nvPicPr>
          <p:blipFill>
            <a:blip r:embed="rId3">
              <a:alphaModFix amt="53456"/>
            </a:blip>
            <a:stretch>
              <a:fillRect/>
            </a:stretch>
          </p:blipFill>
          <p:spPr>
            <a:xfrm>
              <a:off x="0" y="0"/>
              <a:ext cx="4922368" cy="1499908"/>
            </a:xfrm>
            <a:prstGeom prst="rect">
              <a:avLst/>
            </a:prstGeom>
            <a:effectLst/>
          </p:spPr>
        </p:pic>
      </p:grpSp>
      <p:sp>
        <p:nvSpPr>
          <p:cNvPr id="324" name="Präsentation der Geschichten"/>
          <p:cNvSpPr txBox="1"/>
          <p:nvPr/>
        </p:nvSpPr>
        <p:spPr>
          <a:xfrm>
            <a:off x="4727100" y="2706446"/>
            <a:ext cx="14895094" cy="1302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900">
                <a:solidFill>
                  <a:srgbClr val="000000"/>
                </a:solidFill>
                <a:latin typeface="Chalkduster"/>
                <a:ea typeface="Chalkduster"/>
                <a:cs typeface="Chalkduster"/>
                <a:sym typeface="Chalkduster"/>
              </a:defRPr>
            </a:lvl1pPr>
          </a:lstStyle>
          <a:p>
            <a:r>
              <a:rPr lang="de-DE" dirty="0"/>
              <a:t>Sequenz: Wir erstellen ein digitales Puppentheater zum Märchen „Des Kaisers neue Kleider“</a:t>
            </a:r>
            <a:endParaRPr dirty="0"/>
          </a:p>
        </p:txBody>
      </p:sp>
      <p:pic>
        <p:nvPicPr>
          <p:cNvPr id="325" name="Bild" descr="Bild"/>
          <p:cNvPicPr>
            <a:picLocks noChangeAspect="1"/>
          </p:cNvPicPr>
          <p:nvPr/>
        </p:nvPicPr>
        <p:blipFill>
          <a:blip r:embed="rId4"/>
          <a:srcRect l="366" t="603" r="4" b="979"/>
          <a:stretch>
            <a:fillRect/>
          </a:stretch>
        </p:blipFill>
        <p:spPr>
          <a:xfrm>
            <a:off x="21748917" y="11532139"/>
            <a:ext cx="2324101" cy="1878410"/>
          </a:xfrm>
          <a:custGeom>
            <a:avLst/>
            <a:gdLst/>
            <a:ahLst/>
            <a:cxnLst>
              <a:cxn ang="0">
                <a:pos x="wd2" y="hd2"/>
              </a:cxn>
              <a:cxn ang="5400000">
                <a:pos x="wd2" y="hd2"/>
              </a:cxn>
              <a:cxn ang="10800000">
                <a:pos x="wd2" y="hd2"/>
              </a:cxn>
              <a:cxn ang="16200000">
                <a:pos x="wd2" y="hd2"/>
              </a:cxn>
            </a:cxnLst>
            <a:rect l="0" t="0" r="r" b="b"/>
            <a:pathLst>
              <a:path w="21600" h="21600" extrusionOk="0">
                <a:moveTo>
                  <a:pt x="12604" y="0"/>
                </a:moveTo>
                <a:lnTo>
                  <a:pt x="12604" y="3345"/>
                </a:lnTo>
                <a:lnTo>
                  <a:pt x="12604" y="6690"/>
                </a:lnTo>
                <a:lnTo>
                  <a:pt x="9026" y="6864"/>
                </a:lnTo>
                <a:cubicBezTo>
                  <a:pt x="5681" y="7024"/>
                  <a:pt x="2557" y="7403"/>
                  <a:pt x="789" y="7859"/>
                </a:cubicBezTo>
                <a:lnTo>
                  <a:pt x="30" y="8050"/>
                </a:lnTo>
                <a:lnTo>
                  <a:pt x="0" y="11551"/>
                </a:lnTo>
                <a:lnTo>
                  <a:pt x="30" y="15526"/>
                </a:lnTo>
                <a:lnTo>
                  <a:pt x="3390" y="15393"/>
                </a:lnTo>
                <a:cubicBezTo>
                  <a:pt x="5238" y="15320"/>
                  <a:pt x="8116" y="15256"/>
                  <a:pt x="9786" y="15256"/>
                </a:cubicBezTo>
                <a:lnTo>
                  <a:pt x="12821" y="15256"/>
                </a:lnTo>
                <a:lnTo>
                  <a:pt x="12877" y="18200"/>
                </a:lnTo>
                <a:cubicBezTo>
                  <a:pt x="12908" y="19819"/>
                  <a:pt x="12977" y="21297"/>
                  <a:pt x="13032" y="21481"/>
                </a:cubicBezTo>
                <a:cubicBezTo>
                  <a:pt x="13045" y="21527"/>
                  <a:pt x="13107" y="21565"/>
                  <a:pt x="13194" y="21600"/>
                </a:cubicBezTo>
                <a:lnTo>
                  <a:pt x="15097" y="18948"/>
                </a:lnTo>
                <a:cubicBezTo>
                  <a:pt x="19286" y="13119"/>
                  <a:pt x="20434" y="11486"/>
                  <a:pt x="21010" y="10547"/>
                </a:cubicBezTo>
                <a:lnTo>
                  <a:pt x="21600" y="9584"/>
                </a:lnTo>
                <a:lnTo>
                  <a:pt x="21600" y="9264"/>
                </a:lnTo>
                <a:lnTo>
                  <a:pt x="19900" y="7443"/>
                </a:lnTo>
                <a:cubicBezTo>
                  <a:pt x="16978" y="4315"/>
                  <a:pt x="15690" y="2970"/>
                  <a:pt x="14098" y="1392"/>
                </a:cubicBezTo>
                <a:lnTo>
                  <a:pt x="12689" y="0"/>
                </a:lnTo>
                <a:lnTo>
                  <a:pt x="12604" y="0"/>
                </a:lnTo>
                <a:close/>
              </a:path>
            </a:pathLst>
          </a:custGeom>
          <a:ln w="12700">
            <a:miter lim="400000"/>
          </a:ln>
        </p:spPr>
      </p:pic>
      <p:sp>
        <p:nvSpPr>
          <p:cNvPr id="326" name="zurück zur Übersicht"/>
          <p:cNvSpPr txBox="1"/>
          <p:nvPr/>
        </p:nvSpPr>
        <p:spPr>
          <a:xfrm>
            <a:off x="21776157" y="12264656"/>
            <a:ext cx="2324101" cy="350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2000">
                <a:solidFill>
                  <a:srgbClr val="000000"/>
                </a:solidFill>
                <a:latin typeface="Calibri"/>
                <a:ea typeface="Calibri"/>
                <a:cs typeface="Calibri"/>
                <a:sym typeface="Calibri"/>
              </a:defRPr>
            </a:lvl1pPr>
          </a:lstStyle>
          <a:p>
            <a:r>
              <a:t>zurück zur Übersicht</a:t>
            </a:r>
          </a:p>
        </p:txBody>
      </p:sp>
      <p:sp>
        <p:nvSpPr>
          <p:cNvPr id="327" name="Ablauf"/>
          <p:cNvSpPr txBox="1"/>
          <p:nvPr/>
        </p:nvSpPr>
        <p:spPr>
          <a:xfrm>
            <a:off x="7782940" y="1014658"/>
            <a:ext cx="8818120" cy="1149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lang="de-DE" sz="4000" dirty="0">
                <a:latin typeface="Chalkduster"/>
                <a:ea typeface="Chalkduster"/>
                <a:cs typeface="Chalkduster"/>
                <a:sym typeface="Chalkduster"/>
              </a:rPr>
              <a:t>Konkretes Unterrichtsbeispiel </a:t>
            </a:r>
            <a:br>
              <a:rPr lang="de-DE" dirty="0">
                <a:latin typeface="Chalkduster"/>
                <a:ea typeface="Chalkduster"/>
                <a:cs typeface="Chalkduster"/>
                <a:sym typeface="Chalkduster"/>
              </a:rPr>
            </a:br>
            <a:endParaRPr dirty="0"/>
          </a:p>
        </p:txBody>
      </p:sp>
      <p:sp>
        <p:nvSpPr>
          <p:cNvPr id="329" name="Rechteck">
            <a:hlinkClick r:id="rId5" action="ppaction://hlinksldjump"/>
          </p:cNvPr>
          <p:cNvSpPr/>
          <p:nvPr/>
        </p:nvSpPr>
        <p:spPr>
          <a:xfrm>
            <a:off x="20669620" y="11162614"/>
            <a:ext cx="3455651" cy="244281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 name="Rechteck 15">
            <a:hlinkClick r:id="rId5" action="ppaction://hlinksldjump"/>
            <a:extLst>
              <a:ext uri="{FF2B5EF4-FFF2-40B4-BE49-F238E27FC236}">
                <a16:creationId xmlns:a16="http://schemas.microsoft.com/office/drawing/2014/main" id="{966529AC-190E-2F48-891A-F4E5A700164A}"/>
              </a:ext>
            </a:extLst>
          </p:cNvPr>
          <p:cNvSpPr/>
          <p:nvPr/>
        </p:nvSpPr>
        <p:spPr>
          <a:xfrm>
            <a:off x="21244560" y="11381664"/>
            <a:ext cx="2855698"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aphicFrame>
        <p:nvGraphicFramePr>
          <p:cNvPr id="2" name="Tabelle 2">
            <a:extLst>
              <a:ext uri="{FF2B5EF4-FFF2-40B4-BE49-F238E27FC236}">
                <a16:creationId xmlns:a16="http://schemas.microsoft.com/office/drawing/2014/main" id="{262C609A-83F2-5E49-9E41-71CF7D026591}"/>
              </a:ext>
            </a:extLst>
          </p:cNvPr>
          <p:cNvGraphicFramePr>
            <a:graphicFrameLocks noGrp="1"/>
          </p:cNvGraphicFramePr>
          <p:nvPr>
            <p:extLst>
              <p:ext uri="{D42A27DB-BD31-4B8C-83A1-F6EECF244321}">
                <p14:modId xmlns:p14="http://schemas.microsoft.com/office/powerpoint/2010/main" val="819148202"/>
              </p:ext>
            </p:extLst>
          </p:nvPr>
        </p:nvGraphicFramePr>
        <p:xfrm>
          <a:off x="2250349" y="4781385"/>
          <a:ext cx="19847651" cy="4236720"/>
        </p:xfrm>
        <a:graphic>
          <a:graphicData uri="http://schemas.openxmlformats.org/drawingml/2006/table">
            <a:tbl>
              <a:tblPr firstRow="1" bandRow="1">
                <a:tableStyleId>{5940675A-B579-460E-94D1-54222C63F5DA}</a:tableStyleId>
              </a:tblPr>
              <a:tblGrid>
                <a:gridCol w="1057522">
                  <a:extLst>
                    <a:ext uri="{9D8B030D-6E8A-4147-A177-3AD203B41FA5}">
                      <a16:colId xmlns:a16="http://schemas.microsoft.com/office/drawing/2014/main" val="2076693055"/>
                    </a:ext>
                  </a:extLst>
                </a:gridCol>
                <a:gridCol w="18790129">
                  <a:extLst>
                    <a:ext uri="{9D8B030D-6E8A-4147-A177-3AD203B41FA5}">
                      <a16:colId xmlns:a16="http://schemas.microsoft.com/office/drawing/2014/main" val="2164311660"/>
                    </a:ext>
                  </a:extLst>
                </a:gridCol>
              </a:tblGrid>
              <a:tr h="370840">
                <a:tc>
                  <a:txBody>
                    <a:bodyPr/>
                    <a:lstStyle/>
                    <a:p>
                      <a:r>
                        <a:rPr lang="de-DE" sz="2600" dirty="0">
                          <a:solidFill>
                            <a:schemeClr val="bg2">
                              <a:lumMod val="10000"/>
                            </a:schemeClr>
                          </a:solidFill>
                          <a:latin typeface="HANDWRITTENTWO" panose="02000603000000000000" pitchFamily="2" charset="0"/>
                          <a:ea typeface="HANDWRITTENTWO" panose="02000603000000000000" pitchFamily="2" charset="0"/>
                        </a:rPr>
                        <a:t>4. UE</a:t>
                      </a:r>
                    </a:p>
                  </a:txBody>
                  <a:tcPr/>
                </a:tc>
                <a:tc>
                  <a:txBody>
                    <a:bodyPr/>
                    <a:lstStyle/>
                    <a:p>
                      <a:pPr algn="l"/>
                      <a:r>
                        <a:rPr lang="de-DE" sz="2600" b="1" dirty="0">
                          <a:solidFill>
                            <a:schemeClr val="bg2">
                              <a:lumMod val="10000"/>
                            </a:schemeClr>
                          </a:solidFill>
                          <a:latin typeface="HANDWRITTENTWO" panose="02000603000000000000" pitchFamily="2" charset="0"/>
                          <a:ea typeface="HANDWRITTENTWO" panose="02000603000000000000" pitchFamily="2" charset="0"/>
                        </a:rPr>
                        <a:t>Einführung in die App zur Erstellung eines digitalen Puppentheaters</a:t>
                      </a:r>
                    </a:p>
                    <a:p>
                      <a:pPr algn="l"/>
                      <a:r>
                        <a:rPr lang="de-DE" sz="2600" dirty="0">
                          <a:solidFill>
                            <a:schemeClr val="bg2">
                              <a:lumMod val="10000"/>
                            </a:schemeClr>
                          </a:solidFill>
                          <a:latin typeface="HANDWRITTENTWO" panose="02000603000000000000" pitchFamily="2" charset="0"/>
                          <a:ea typeface="HANDWRITTENTWO" panose="02000603000000000000" pitchFamily="2" charset="0"/>
                        </a:rPr>
                        <a:t>Die Lehrkraft demonstriert die wichtigsten Funktionen der App. Die Schülerinnen und Schüler erhalten Gelegenheit, diese auszuprobieren. </a:t>
                      </a:r>
                    </a:p>
                  </a:txBody>
                  <a:tcPr/>
                </a:tc>
                <a:extLst>
                  <a:ext uri="{0D108BD9-81ED-4DB2-BD59-A6C34878D82A}">
                    <a16:rowId xmlns:a16="http://schemas.microsoft.com/office/drawing/2014/main" val="3252420795"/>
                  </a:ext>
                </a:extLst>
              </a:tr>
              <a:tr h="370840">
                <a:tc>
                  <a:txBody>
                    <a:bodyPr/>
                    <a:lstStyle/>
                    <a:p>
                      <a:r>
                        <a:rPr lang="de-DE" sz="2600" dirty="0">
                          <a:solidFill>
                            <a:schemeClr val="bg2">
                              <a:lumMod val="10000"/>
                            </a:schemeClr>
                          </a:solidFill>
                          <a:latin typeface="HANDWRITTENTWO" panose="02000603000000000000" pitchFamily="2" charset="0"/>
                          <a:ea typeface="HANDWRITTENTWO" panose="02000603000000000000" pitchFamily="2" charset="0"/>
                        </a:rPr>
                        <a:t>5. UE</a:t>
                      </a:r>
                    </a:p>
                  </a:txBody>
                  <a:tcPr/>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de-DE" sz="2600" b="1" i="0" u="none" strike="noStrike" cap="none" spc="0" baseline="0" dirty="0">
                          <a:solidFill>
                            <a:schemeClr val="bg2">
                              <a:lumMod val="10000"/>
                            </a:schemeClr>
                          </a:solidFill>
                          <a:effectLst/>
                          <a:uFillTx/>
                          <a:latin typeface="HANDWRITTENTWO" panose="02000603000000000000" pitchFamily="2" charset="0"/>
                          <a:ea typeface="HANDWRITTENTWO" panose="02000603000000000000" pitchFamily="2" charset="0"/>
                          <a:cs typeface="+mn-cs"/>
                          <a:sym typeface="Helvetica Neue"/>
                        </a:rPr>
                        <a:t>Aufnahme des digitalen Puppentheaters </a:t>
                      </a:r>
                    </a:p>
                    <a:p>
                      <a:pPr marL="0" marR="0" lvl="0" indent="0" algn="l" defTabSz="584200" rtl="0" eaLnBrk="1" fontAlgn="auto" latinLnBrk="0" hangingPunct="1">
                        <a:lnSpc>
                          <a:spcPct val="100000"/>
                        </a:lnSpc>
                        <a:spcBef>
                          <a:spcPts val="0"/>
                        </a:spcBef>
                        <a:spcAft>
                          <a:spcPts val="0"/>
                        </a:spcAft>
                        <a:buClrTx/>
                        <a:buSzTx/>
                        <a:buFontTx/>
                        <a:buNone/>
                        <a:tabLst/>
                        <a:defRPr/>
                      </a:pPr>
                      <a:r>
                        <a:rPr lang="de-DE" sz="2600" b="0" i="0" u="none" strike="noStrike" cap="none" spc="0" baseline="0" dirty="0">
                          <a:solidFill>
                            <a:schemeClr val="bg2">
                              <a:lumMod val="10000"/>
                            </a:schemeClr>
                          </a:solidFill>
                          <a:effectLst/>
                          <a:uFillTx/>
                          <a:latin typeface="HANDWRITTENTWO" panose="02000603000000000000" pitchFamily="2" charset="0"/>
                          <a:ea typeface="HANDWRITTENTWO" panose="02000603000000000000" pitchFamily="2" charset="0"/>
                          <a:cs typeface="+mn-cs"/>
                          <a:sym typeface="Helvetica Neue"/>
                        </a:rPr>
                        <a:t>Für die Aufnahme arbeiten die Schülerinnen und Schüler im Team. Zusammen entwickeln sie einen kleinen Dialog zwischen dem Schöpfer der neuen Kleidung und dem Kaiser. Festgehalten wird dies in einem Storyboard. Beim Aufnehmen der Geschichte gibt es verschiedene Rollen: zwei Kinder sprechen die beiden Akteure, ein drittes Kind bedient den Aufnahmeknopf des Tablets und ein viertes Kind übernimmt die Aufnahmeleitung, gibt also zum Beispiel das Start- und </a:t>
                      </a:r>
                      <a:r>
                        <a:rPr lang="de-DE" sz="2600" b="0" i="0" u="none" strike="noStrike" cap="none" spc="0" baseline="0" dirty="0" err="1">
                          <a:solidFill>
                            <a:schemeClr val="bg2">
                              <a:lumMod val="10000"/>
                            </a:schemeClr>
                          </a:solidFill>
                          <a:effectLst/>
                          <a:uFillTx/>
                          <a:latin typeface="HANDWRITTENTWO" panose="02000603000000000000" pitchFamily="2" charset="0"/>
                          <a:ea typeface="HANDWRITTENTWO" panose="02000603000000000000" pitchFamily="2" charset="0"/>
                          <a:cs typeface="+mn-cs"/>
                          <a:sym typeface="Helvetica Neue"/>
                        </a:rPr>
                        <a:t>Stop</a:t>
                      </a:r>
                      <a:r>
                        <a:rPr lang="de-DE" sz="2600" b="0" i="0" u="none" strike="noStrike" cap="none" spc="0" baseline="0" dirty="0">
                          <a:solidFill>
                            <a:schemeClr val="bg2">
                              <a:lumMod val="10000"/>
                            </a:schemeClr>
                          </a:solidFill>
                          <a:effectLst/>
                          <a:uFillTx/>
                          <a:latin typeface="HANDWRITTENTWO" panose="02000603000000000000" pitchFamily="2" charset="0"/>
                          <a:ea typeface="HANDWRITTENTWO" panose="02000603000000000000" pitchFamily="2" charset="0"/>
                          <a:cs typeface="+mn-cs"/>
                          <a:sym typeface="Helvetica Neue"/>
                        </a:rPr>
                        <a:t>-Zeichen für die Aufnahme. Anschließend wird gewechselt, so dass jedes Kind einmal an jede </a:t>
                      </a:r>
                      <a:r>
                        <a:rPr lang="de-DE" sz="2600" b="0" i="0" u="none" strike="noStrike" cap="none" spc="0" baseline="0">
                          <a:solidFill>
                            <a:schemeClr val="bg2">
                              <a:lumMod val="10000"/>
                            </a:schemeClr>
                          </a:solidFill>
                          <a:effectLst/>
                          <a:uFillTx/>
                          <a:latin typeface="HANDWRITTENTWO" panose="02000603000000000000" pitchFamily="2" charset="0"/>
                          <a:ea typeface="HANDWRITTENTWO" panose="02000603000000000000" pitchFamily="2" charset="0"/>
                          <a:cs typeface="+mn-cs"/>
                          <a:sym typeface="Helvetica Neue"/>
                        </a:rPr>
                        <a:t>Position kommt. </a:t>
                      </a:r>
                      <a:r>
                        <a:rPr lang="de-DE" sz="2600" b="0" i="0" u="none" strike="noStrike" cap="none" spc="0" baseline="0" dirty="0">
                          <a:solidFill>
                            <a:schemeClr val="bg2">
                              <a:lumMod val="10000"/>
                            </a:schemeClr>
                          </a:solidFill>
                          <a:effectLst/>
                          <a:uFillTx/>
                          <a:latin typeface="HANDWRITTENTWO" panose="02000603000000000000" pitchFamily="2" charset="0"/>
                          <a:ea typeface="HANDWRITTENTWO" panose="02000603000000000000" pitchFamily="2" charset="0"/>
                          <a:cs typeface="+mn-cs"/>
                          <a:sym typeface="Helvetica Neue"/>
                        </a:rPr>
                        <a:t>Nach der Aufnahme wird diese gesichtet und gegebenenfalls wiederholt. </a:t>
                      </a:r>
                    </a:p>
                  </a:txBody>
                  <a:tcPr/>
                </a:tc>
                <a:extLst>
                  <a:ext uri="{0D108BD9-81ED-4DB2-BD59-A6C34878D82A}">
                    <a16:rowId xmlns:a16="http://schemas.microsoft.com/office/drawing/2014/main" val="4049941513"/>
                  </a:ext>
                </a:extLst>
              </a:tr>
              <a:tr h="0">
                <a:tc>
                  <a:txBody>
                    <a:bodyPr/>
                    <a:lstStyle/>
                    <a:p>
                      <a:r>
                        <a:rPr lang="de-DE" sz="2600" dirty="0">
                          <a:solidFill>
                            <a:schemeClr val="bg2">
                              <a:lumMod val="10000"/>
                            </a:schemeClr>
                          </a:solidFill>
                          <a:latin typeface="HANDWRITTENTWO" panose="02000603000000000000" pitchFamily="2" charset="0"/>
                          <a:ea typeface="HANDWRITTENTWO" panose="02000603000000000000" pitchFamily="2" charset="0"/>
                        </a:rPr>
                        <a:t>6. UE</a:t>
                      </a:r>
                    </a:p>
                  </a:txBody>
                  <a:tcPr/>
                </a:tc>
                <a:tc>
                  <a:txBody>
                    <a:bodyPr/>
                    <a:lstStyle/>
                    <a:p>
                      <a:pPr algn="l"/>
                      <a:r>
                        <a:rPr lang="de-DE" sz="2600" b="1" dirty="0">
                          <a:solidFill>
                            <a:schemeClr val="bg2">
                              <a:lumMod val="10000"/>
                            </a:schemeClr>
                          </a:solidFill>
                          <a:latin typeface="HANDWRITTENTWO" panose="02000603000000000000" pitchFamily="2" charset="0"/>
                          <a:ea typeface="HANDWRITTENTWO" panose="02000603000000000000" pitchFamily="2" charset="0"/>
                        </a:rPr>
                        <a:t>Präsentation </a:t>
                      </a:r>
                    </a:p>
                    <a:p>
                      <a:pPr algn="l"/>
                      <a:r>
                        <a:rPr lang="de-DE" sz="2600" dirty="0">
                          <a:solidFill>
                            <a:schemeClr val="bg2">
                              <a:lumMod val="10000"/>
                            </a:schemeClr>
                          </a:solidFill>
                          <a:latin typeface="HANDWRITTENTWO" panose="02000603000000000000" pitchFamily="2" charset="0"/>
                          <a:ea typeface="HANDWRITTENTWO" panose="02000603000000000000" pitchFamily="2" charset="0"/>
                        </a:rPr>
                        <a:t>Die Schülerinnen und Schüler präsentieren ihre Ergebnisse vor der Klasse oder einem größeren Publikum. </a:t>
                      </a:r>
                    </a:p>
                  </a:txBody>
                  <a:tcPr/>
                </a:tc>
                <a:extLst>
                  <a:ext uri="{0D108BD9-81ED-4DB2-BD59-A6C34878D82A}">
                    <a16:rowId xmlns:a16="http://schemas.microsoft.com/office/drawing/2014/main" val="810329914"/>
                  </a:ext>
                </a:extLst>
              </a:tr>
            </a:tbl>
          </a:graphicData>
        </a:graphic>
      </p:graphicFrame>
    </p:spTree>
    <p:extLst>
      <p:ext uri="{BB962C8B-B14F-4D97-AF65-F5344CB8AC3E}">
        <p14:creationId xmlns:p14="http://schemas.microsoft.com/office/powerpoint/2010/main" val="84377113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Abgerundetes Rechteck"/>
          <p:cNvSpPr/>
          <p:nvPr/>
        </p:nvSpPr>
        <p:spPr>
          <a:xfrm>
            <a:off x="251060" y="235460"/>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grpSp>
        <p:nvGrpSpPr>
          <p:cNvPr id="161" name="Abgerundetes Rechteck"/>
          <p:cNvGrpSpPr/>
          <p:nvPr/>
        </p:nvGrpSpPr>
        <p:grpSpPr>
          <a:xfrm>
            <a:off x="13217574" y="5048953"/>
            <a:ext cx="5022787" cy="1540549"/>
            <a:chOff x="0" y="-91440"/>
            <a:chExt cx="5022785" cy="1540548"/>
          </a:xfrm>
        </p:grpSpPr>
        <p:sp>
          <p:nvSpPr>
            <p:cNvPr id="160" name="Abgerundetes Rechteck"/>
            <p:cNvSpPr/>
            <p:nvPr/>
          </p:nvSpPr>
          <p:spPr>
            <a:xfrm>
              <a:off x="50800" y="50800"/>
              <a:ext cx="4921185" cy="1398308"/>
            </a:xfrm>
            <a:prstGeom prst="roundRect">
              <a:avLst>
                <a:gd name="adj" fmla="val 20703"/>
              </a:avLst>
            </a:prstGeom>
            <a:solidFill>
              <a:srgbClr val="008FB0">
                <a:alpha val="2078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59" name="Abgerundetes Rechteck Abgerundetes Rechteck" descr="Abgerundetes Rechteck Abgerundetes Rechteck"/>
            <p:cNvPicPr>
              <a:picLocks/>
            </p:cNvPicPr>
            <p:nvPr/>
          </p:nvPicPr>
          <p:blipFill>
            <a:blip r:embed="rId2">
              <a:alphaModFix amt="20786"/>
            </a:blip>
            <a:stretch>
              <a:fillRect/>
            </a:stretch>
          </p:blipFill>
          <p:spPr>
            <a:xfrm>
              <a:off x="0" y="-91440"/>
              <a:ext cx="5022785" cy="1499908"/>
            </a:xfrm>
            <a:prstGeom prst="rect">
              <a:avLst/>
            </a:prstGeom>
            <a:effectLst/>
          </p:spPr>
        </p:pic>
      </p:grpSp>
      <p:sp>
        <p:nvSpPr>
          <p:cNvPr id="162" name="Kennenlernen der Geschichte"/>
          <p:cNvSpPr txBox="1"/>
          <p:nvPr/>
        </p:nvSpPr>
        <p:spPr>
          <a:xfrm>
            <a:off x="13660260" y="5259938"/>
            <a:ext cx="4247003" cy="1163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800">
                <a:solidFill>
                  <a:srgbClr val="000000"/>
                </a:solidFill>
                <a:latin typeface="Chalkduster"/>
                <a:ea typeface="Chalkduster"/>
                <a:cs typeface="Chalkduster"/>
                <a:sym typeface="Chalkduster"/>
              </a:defRPr>
            </a:lvl1pPr>
          </a:lstStyle>
          <a:p>
            <a:pPr>
              <a:defRPr sz="1900"/>
            </a:pPr>
            <a:r>
              <a:rPr sz="2800" dirty="0" err="1"/>
              <a:t>Kennenlernen</a:t>
            </a:r>
            <a:r>
              <a:rPr sz="2800" dirty="0"/>
              <a:t> der </a:t>
            </a:r>
            <a:r>
              <a:rPr sz="2800" dirty="0" err="1"/>
              <a:t>Geschichte</a:t>
            </a:r>
            <a:endParaRPr sz="2800" dirty="0"/>
          </a:p>
        </p:txBody>
      </p:sp>
      <p:grpSp>
        <p:nvGrpSpPr>
          <p:cNvPr id="165" name="Abgerundetes Rechteck"/>
          <p:cNvGrpSpPr/>
          <p:nvPr/>
        </p:nvGrpSpPr>
        <p:grpSpPr>
          <a:xfrm>
            <a:off x="13267782" y="1805596"/>
            <a:ext cx="4922369" cy="1499908"/>
            <a:chOff x="0" y="0"/>
            <a:chExt cx="4922367" cy="1499907"/>
          </a:xfrm>
        </p:grpSpPr>
        <p:sp>
          <p:nvSpPr>
            <p:cNvPr id="164"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63" name="Abgerundetes Rechteck Abgerundetes Rechteck" descr="Abgerundetes Rechteck Abgerundetes Rechteck"/>
            <p:cNvPicPr>
              <a:picLocks/>
            </p:cNvPicPr>
            <p:nvPr/>
          </p:nvPicPr>
          <p:blipFill>
            <a:blip r:embed="rId3">
              <a:alphaModFix amt="53456"/>
            </a:blip>
            <a:stretch>
              <a:fillRect/>
            </a:stretch>
          </p:blipFill>
          <p:spPr>
            <a:xfrm>
              <a:off x="0" y="0"/>
              <a:ext cx="4922368" cy="1499908"/>
            </a:xfrm>
            <a:prstGeom prst="rect">
              <a:avLst/>
            </a:prstGeom>
            <a:effectLst/>
          </p:spPr>
        </p:pic>
      </p:grpSp>
      <p:sp>
        <p:nvSpPr>
          <p:cNvPr id="166" name="Aufgabe"/>
          <p:cNvSpPr txBox="1"/>
          <p:nvPr/>
        </p:nvSpPr>
        <p:spPr>
          <a:xfrm>
            <a:off x="14780480" y="2205686"/>
            <a:ext cx="1912411" cy="630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dirty="0">
                <a:latin typeface="Chalkduster"/>
                <a:ea typeface="Chalkduster"/>
                <a:cs typeface="Chalkduster"/>
                <a:sym typeface="Chalkduster"/>
              </a:rPr>
              <a:t>Aufgabe</a:t>
            </a:r>
            <a:r>
              <a:rPr dirty="0"/>
              <a:t>  </a:t>
            </a:r>
          </a:p>
        </p:txBody>
      </p:sp>
      <p:grpSp>
        <p:nvGrpSpPr>
          <p:cNvPr id="169" name="Abgerundetes Rechteck"/>
          <p:cNvGrpSpPr/>
          <p:nvPr/>
        </p:nvGrpSpPr>
        <p:grpSpPr>
          <a:xfrm>
            <a:off x="13267782" y="3442981"/>
            <a:ext cx="4922369" cy="1499908"/>
            <a:chOff x="0" y="0"/>
            <a:chExt cx="4922367" cy="1499907"/>
          </a:xfrm>
        </p:grpSpPr>
        <p:sp>
          <p:nvSpPr>
            <p:cNvPr id="168"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67" name="Abgerundetes Rechteck Abgerundetes Rechteck" descr="Abgerundetes Rechteck Abgerundetes Rechteck"/>
            <p:cNvPicPr>
              <a:picLocks/>
            </p:cNvPicPr>
            <p:nvPr/>
          </p:nvPicPr>
          <p:blipFill>
            <a:blip r:embed="rId3">
              <a:alphaModFix amt="53456"/>
            </a:blip>
            <a:stretch>
              <a:fillRect/>
            </a:stretch>
          </p:blipFill>
          <p:spPr>
            <a:xfrm>
              <a:off x="0" y="0"/>
              <a:ext cx="4922368" cy="1499908"/>
            </a:xfrm>
            <a:prstGeom prst="rect">
              <a:avLst/>
            </a:prstGeom>
            <a:effectLst/>
          </p:spPr>
        </p:pic>
      </p:grpSp>
      <p:sp>
        <p:nvSpPr>
          <p:cNvPr id="170" name="Ablauf der Einheit"/>
          <p:cNvSpPr txBox="1"/>
          <p:nvPr/>
        </p:nvSpPr>
        <p:spPr>
          <a:xfrm>
            <a:off x="13654256" y="3801736"/>
            <a:ext cx="4410472" cy="655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sz="3000" dirty="0" err="1">
                <a:latin typeface="Chalkduster"/>
                <a:ea typeface="Chalkduster"/>
                <a:cs typeface="Chalkduster"/>
                <a:sym typeface="Chalkduster"/>
              </a:rPr>
              <a:t>Ablauf</a:t>
            </a:r>
            <a:r>
              <a:rPr sz="3000" dirty="0">
                <a:latin typeface="Chalkduster"/>
                <a:ea typeface="Chalkduster"/>
                <a:cs typeface="Chalkduster"/>
                <a:sym typeface="Chalkduster"/>
              </a:rPr>
              <a:t> der Einheit </a:t>
            </a:r>
            <a:r>
              <a:rPr dirty="0"/>
              <a:t> </a:t>
            </a:r>
          </a:p>
        </p:txBody>
      </p:sp>
      <p:grpSp>
        <p:nvGrpSpPr>
          <p:cNvPr id="173" name="Abgerundetes Rechteck"/>
          <p:cNvGrpSpPr/>
          <p:nvPr/>
        </p:nvGrpSpPr>
        <p:grpSpPr>
          <a:xfrm>
            <a:off x="13173613" y="6795457"/>
            <a:ext cx="5022786" cy="1499908"/>
            <a:chOff x="0" y="0"/>
            <a:chExt cx="5022784" cy="1499907"/>
          </a:xfrm>
        </p:grpSpPr>
        <p:sp>
          <p:nvSpPr>
            <p:cNvPr id="172" name="Abgerundetes Rechteck"/>
            <p:cNvSpPr/>
            <p:nvPr/>
          </p:nvSpPr>
          <p:spPr>
            <a:xfrm>
              <a:off x="50800" y="50800"/>
              <a:ext cx="4921185" cy="1398308"/>
            </a:xfrm>
            <a:prstGeom prst="roundRect">
              <a:avLst>
                <a:gd name="adj" fmla="val 20703"/>
              </a:avLst>
            </a:prstGeom>
            <a:solidFill>
              <a:srgbClr val="008FB0">
                <a:alpha val="2078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71" name="Abgerundetes Rechteck Abgerundetes Rechteck" descr="Abgerundetes Rechteck Abgerundetes Rechteck"/>
            <p:cNvPicPr>
              <a:picLocks/>
            </p:cNvPicPr>
            <p:nvPr/>
          </p:nvPicPr>
          <p:blipFill>
            <a:blip r:embed="rId2">
              <a:alphaModFix amt="20786"/>
            </a:blip>
            <a:stretch>
              <a:fillRect/>
            </a:stretch>
          </p:blipFill>
          <p:spPr>
            <a:xfrm>
              <a:off x="0" y="0"/>
              <a:ext cx="5022785" cy="1499908"/>
            </a:xfrm>
            <a:prstGeom prst="rect">
              <a:avLst/>
            </a:prstGeom>
            <a:effectLst/>
          </p:spPr>
        </p:pic>
      </p:grpSp>
      <p:sp>
        <p:nvSpPr>
          <p:cNvPr id="174" name="Gestaltung eigener Figuren"/>
          <p:cNvSpPr txBox="1"/>
          <p:nvPr/>
        </p:nvSpPr>
        <p:spPr>
          <a:xfrm>
            <a:off x="13605465" y="6999702"/>
            <a:ext cx="4247003" cy="1163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800">
                <a:solidFill>
                  <a:srgbClr val="000000"/>
                </a:solidFill>
                <a:latin typeface="Chalkduster"/>
                <a:ea typeface="Chalkduster"/>
                <a:cs typeface="Chalkduster"/>
                <a:sym typeface="Chalkduster"/>
              </a:defRPr>
            </a:lvl1pPr>
          </a:lstStyle>
          <a:p>
            <a:r>
              <a:rPr dirty="0" err="1"/>
              <a:t>Gestaltung</a:t>
            </a:r>
            <a:r>
              <a:rPr dirty="0"/>
              <a:t> </a:t>
            </a:r>
            <a:r>
              <a:rPr dirty="0" err="1"/>
              <a:t>eigener</a:t>
            </a:r>
            <a:r>
              <a:rPr dirty="0"/>
              <a:t> </a:t>
            </a:r>
            <a:r>
              <a:rPr dirty="0" err="1"/>
              <a:t>Figuren</a:t>
            </a:r>
            <a:endParaRPr dirty="0"/>
          </a:p>
        </p:txBody>
      </p:sp>
      <p:grpSp>
        <p:nvGrpSpPr>
          <p:cNvPr id="179" name="Gruppieren"/>
          <p:cNvGrpSpPr/>
          <p:nvPr/>
        </p:nvGrpSpPr>
        <p:grpSpPr>
          <a:xfrm>
            <a:off x="13217574" y="8443933"/>
            <a:ext cx="5022786" cy="1499908"/>
            <a:chOff x="-50800" y="-50800"/>
            <a:chExt cx="5022784" cy="1499907"/>
          </a:xfrm>
        </p:grpSpPr>
        <p:grpSp>
          <p:nvGrpSpPr>
            <p:cNvPr id="177" name="Abgerundetes Rechteck"/>
            <p:cNvGrpSpPr/>
            <p:nvPr/>
          </p:nvGrpSpPr>
          <p:grpSpPr>
            <a:xfrm>
              <a:off x="-50800" y="-50800"/>
              <a:ext cx="5022785" cy="1499908"/>
              <a:chOff x="0" y="0"/>
              <a:chExt cx="5022784" cy="1499907"/>
            </a:xfrm>
          </p:grpSpPr>
          <p:sp>
            <p:nvSpPr>
              <p:cNvPr id="176" name="Abgerundetes Rechteck"/>
              <p:cNvSpPr/>
              <p:nvPr/>
            </p:nvSpPr>
            <p:spPr>
              <a:xfrm>
                <a:off x="50800" y="50800"/>
                <a:ext cx="4921185" cy="1398308"/>
              </a:xfrm>
              <a:prstGeom prst="roundRect">
                <a:avLst>
                  <a:gd name="adj" fmla="val 20703"/>
                </a:avLst>
              </a:prstGeom>
              <a:solidFill>
                <a:srgbClr val="008FB0">
                  <a:alpha val="2078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75" name="Abgerundetes Rechteck Abgerundetes Rechteck" descr="Abgerundetes Rechteck Abgerundetes Rechteck"/>
              <p:cNvPicPr>
                <a:picLocks/>
              </p:cNvPicPr>
              <p:nvPr/>
            </p:nvPicPr>
            <p:blipFill>
              <a:blip r:embed="rId2">
                <a:alphaModFix amt="20786"/>
              </a:blip>
              <a:stretch>
                <a:fillRect/>
              </a:stretch>
            </p:blipFill>
            <p:spPr>
              <a:xfrm>
                <a:off x="0" y="0"/>
                <a:ext cx="5022785" cy="1499908"/>
              </a:xfrm>
              <a:prstGeom prst="rect">
                <a:avLst/>
              </a:prstGeom>
              <a:effectLst/>
            </p:spPr>
          </p:pic>
        </p:grpSp>
        <p:sp>
          <p:nvSpPr>
            <p:cNvPr id="178" name="Erstellung eines Storyboards"/>
            <p:cNvSpPr txBox="1"/>
            <p:nvPr/>
          </p:nvSpPr>
          <p:spPr>
            <a:xfrm>
              <a:off x="438147" y="117311"/>
              <a:ext cx="4247003" cy="11636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800">
                  <a:solidFill>
                    <a:srgbClr val="000000"/>
                  </a:solidFill>
                  <a:latin typeface="Chalkduster"/>
                  <a:ea typeface="Chalkduster"/>
                  <a:cs typeface="Chalkduster"/>
                  <a:sym typeface="Chalkduster"/>
                </a:defRPr>
              </a:lvl1pPr>
            </a:lstStyle>
            <a:p>
              <a:r>
                <a:rPr dirty="0" err="1"/>
                <a:t>Erstellung</a:t>
              </a:r>
              <a:r>
                <a:rPr dirty="0"/>
                <a:t> </a:t>
              </a:r>
              <a:r>
                <a:rPr dirty="0" err="1"/>
                <a:t>eines</a:t>
              </a:r>
              <a:r>
                <a:rPr dirty="0"/>
                <a:t> Storyboards </a:t>
              </a:r>
            </a:p>
          </p:txBody>
        </p:sp>
      </p:grpSp>
      <p:sp>
        <p:nvSpPr>
          <p:cNvPr id="180" name="Rechteck">
            <a:hlinkClick r:id="rId4" action="ppaction://hlinksldjump"/>
          </p:cNvPr>
          <p:cNvSpPr/>
          <p:nvPr/>
        </p:nvSpPr>
        <p:spPr>
          <a:xfrm>
            <a:off x="12594293" y="1979440"/>
            <a:ext cx="6269346" cy="1822781"/>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1" name="Rechteck">
            <a:hlinkClick r:id="rId5" action="ppaction://hlinksldjump"/>
          </p:cNvPr>
          <p:cNvSpPr/>
          <p:nvPr/>
        </p:nvSpPr>
        <p:spPr>
          <a:xfrm>
            <a:off x="12839655" y="5315170"/>
            <a:ext cx="5888214" cy="187370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2" name="Rechteck">
            <a:hlinkClick r:id="rId6" action="ppaction://hlinksldjump"/>
          </p:cNvPr>
          <p:cNvSpPr/>
          <p:nvPr/>
        </p:nvSpPr>
        <p:spPr>
          <a:xfrm>
            <a:off x="12793225" y="7061845"/>
            <a:ext cx="5349162" cy="149990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3" name="Rechteck">
            <a:hlinkClick r:id="rId7" action="ppaction://hlinksldjump"/>
          </p:cNvPr>
          <p:cNvSpPr/>
          <p:nvPr/>
        </p:nvSpPr>
        <p:spPr>
          <a:xfrm>
            <a:off x="12695632" y="8699057"/>
            <a:ext cx="5544349" cy="1669392"/>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4" name="Lehrplanbezug: D 1/2 1.5…"/>
          <p:cNvSpPr txBox="1"/>
          <p:nvPr/>
        </p:nvSpPr>
        <p:spPr>
          <a:xfrm>
            <a:off x="1513322" y="4214457"/>
            <a:ext cx="7795018" cy="6981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3700" b="1">
                <a:solidFill>
                  <a:srgbClr val="000000"/>
                </a:solidFill>
                <a:latin typeface="Calibri"/>
                <a:ea typeface="Calibri"/>
                <a:cs typeface="Calibri"/>
                <a:sym typeface="Calibri"/>
              </a:defRPr>
            </a:pPr>
            <a:r>
              <a:rPr dirty="0" err="1"/>
              <a:t>Lehrplanbezug</a:t>
            </a:r>
            <a:r>
              <a:rPr dirty="0"/>
              <a:t>: D 1/2 1.5</a:t>
            </a:r>
            <a:endParaRPr b="0" dirty="0"/>
          </a:p>
          <a:p>
            <a:pPr algn="l">
              <a:defRPr sz="800" b="1">
                <a:solidFill>
                  <a:srgbClr val="000000"/>
                </a:solidFill>
                <a:latin typeface="Calibri"/>
                <a:ea typeface="Calibri"/>
                <a:cs typeface="Calibri"/>
                <a:sym typeface="Calibri"/>
              </a:defRPr>
            </a:pPr>
            <a:endParaRPr b="0" dirty="0"/>
          </a:p>
          <a:p>
            <a:pPr algn="l">
              <a:defRPr sz="3700" b="1">
                <a:solidFill>
                  <a:srgbClr val="000000"/>
                </a:solidFill>
                <a:latin typeface="Calibri"/>
                <a:ea typeface="Calibri"/>
                <a:cs typeface="Calibri"/>
                <a:sym typeface="Calibri"/>
              </a:defRPr>
            </a:pPr>
            <a:r>
              <a:rPr dirty="0" err="1"/>
              <a:t>Zeitbedarf</a:t>
            </a:r>
            <a:r>
              <a:rPr dirty="0"/>
              <a:t>: </a:t>
            </a:r>
            <a:r>
              <a:rPr b="0" dirty="0"/>
              <a:t>ca. 6-8 UZE </a:t>
            </a:r>
          </a:p>
          <a:p>
            <a:pPr algn="l">
              <a:defRPr sz="800" b="1">
                <a:solidFill>
                  <a:srgbClr val="000000"/>
                </a:solidFill>
                <a:latin typeface="Calibri"/>
                <a:ea typeface="Calibri"/>
                <a:cs typeface="Calibri"/>
                <a:sym typeface="Calibri"/>
              </a:defRPr>
            </a:pPr>
            <a:endParaRPr b="0" dirty="0"/>
          </a:p>
          <a:p>
            <a:pPr algn="l">
              <a:defRPr sz="3700" b="1">
                <a:solidFill>
                  <a:srgbClr val="000000"/>
                </a:solidFill>
                <a:latin typeface="Calibri"/>
                <a:ea typeface="Calibri"/>
                <a:cs typeface="Calibri"/>
                <a:sym typeface="Calibri"/>
              </a:defRPr>
            </a:pPr>
            <a:r>
              <a:rPr dirty="0" err="1"/>
              <a:t>Technische</a:t>
            </a:r>
            <a:r>
              <a:rPr dirty="0"/>
              <a:t> </a:t>
            </a:r>
            <a:r>
              <a:rPr dirty="0" err="1"/>
              <a:t>Ausstattung</a:t>
            </a:r>
            <a:r>
              <a:rPr dirty="0"/>
              <a:t>/Hardware: </a:t>
            </a:r>
          </a:p>
          <a:p>
            <a:pPr algn="l">
              <a:defRPr sz="3700">
                <a:solidFill>
                  <a:srgbClr val="000000"/>
                </a:solidFill>
                <a:latin typeface="Calibri"/>
                <a:ea typeface="Calibri"/>
                <a:cs typeface="Calibri"/>
                <a:sym typeface="Calibri"/>
              </a:defRPr>
            </a:pPr>
            <a:r>
              <a:rPr dirty="0"/>
              <a:t>   Tablet </a:t>
            </a:r>
            <a:r>
              <a:rPr dirty="0" err="1"/>
              <a:t>mit</a:t>
            </a:r>
            <a:r>
              <a:rPr dirty="0"/>
              <a:t> </a:t>
            </a:r>
            <a:r>
              <a:rPr dirty="0" err="1"/>
              <a:t>Kamerafunktion</a:t>
            </a:r>
            <a:r>
              <a:rPr dirty="0"/>
              <a:t> </a:t>
            </a:r>
          </a:p>
          <a:p>
            <a:pPr algn="l">
              <a:defRPr sz="800">
                <a:solidFill>
                  <a:srgbClr val="000000"/>
                </a:solidFill>
                <a:latin typeface="Calibri"/>
                <a:ea typeface="Calibri"/>
                <a:cs typeface="Calibri"/>
                <a:sym typeface="Calibri"/>
              </a:defRPr>
            </a:pPr>
            <a:endParaRPr dirty="0"/>
          </a:p>
          <a:p>
            <a:pPr algn="l">
              <a:defRPr sz="3700" b="1">
                <a:solidFill>
                  <a:srgbClr val="000000"/>
                </a:solidFill>
                <a:latin typeface="Calibri"/>
                <a:ea typeface="Calibri"/>
                <a:cs typeface="Calibri"/>
                <a:sym typeface="Calibri"/>
              </a:defRPr>
            </a:pPr>
            <a:r>
              <a:rPr dirty="0"/>
              <a:t>Software: </a:t>
            </a:r>
            <a:endParaRPr b="0" dirty="0"/>
          </a:p>
          <a:p>
            <a:pPr algn="l">
              <a:defRPr sz="3700" b="1">
                <a:solidFill>
                  <a:srgbClr val="000000"/>
                </a:solidFill>
                <a:latin typeface="Calibri"/>
                <a:ea typeface="Calibri"/>
                <a:cs typeface="Calibri"/>
                <a:sym typeface="Calibri"/>
              </a:defRPr>
            </a:pPr>
            <a:r>
              <a:rPr b="0" dirty="0"/>
              <a:t>   App </a:t>
            </a:r>
            <a:r>
              <a:rPr b="0" dirty="0" err="1"/>
              <a:t>für</a:t>
            </a:r>
            <a:r>
              <a:rPr b="0" dirty="0"/>
              <a:t> </a:t>
            </a:r>
            <a:r>
              <a:rPr b="0" dirty="0" err="1"/>
              <a:t>ein</a:t>
            </a:r>
            <a:r>
              <a:rPr b="0" dirty="0"/>
              <a:t> </a:t>
            </a:r>
            <a:r>
              <a:rPr b="0" dirty="0" err="1"/>
              <a:t>digitales</a:t>
            </a:r>
            <a:r>
              <a:rPr b="0" dirty="0"/>
              <a:t> </a:t>
            </a:r>
            <a:r>
              <a:rPr b="0" dirty="0" err="1"/>
              <a:t>Puppentheater</a:t>
            </a:r>
            <a:endParaRPr b="0" dirty="0"/>
          </a:p>
          <a:p>
            <a:pPr algn="l">
              <a:defRPr sz="800" b="1">
                <a:solidFill>
                  <a:srgbClr val="000000"/>
                </a:solidFill>
                <a:latin typeface="Calibri"/>
                <a:ea typeface="Calibri"/>
                <a:cs typeface="Calibri"/>
                <a:sym typeface="Calibri"/>
              </a:defRPr>
            </a:pPr>
            <a:endParaRPr b="0" dirty="0"/>
          </a:p>
          <a:p>
            <a:pPr algn="l">
              <a:defRPr sz="3700" b="1">
                <a:solidFill>
                  <a:srgbClr val="000000"/>
                </a:solidFill>
                <a:latin typeface="Calibri"/>
                <a:ea typeface="Calibri"/>
                <a:cs typeface="Calibri"/>
                <a:sym typeface="Calibri"/>
              </a:defRPr>
            </a:pPr>
            <a:r>
              <a:rPr dirty="0" err="1"/>
              <a:t>Sonstiges</a:t>
            </a:r>
            <a:r>
              <a:rPr dirty="0"/>
              <a:t> Material: </a:t>
            </a:r>
          </a:p>
          <a:p>
            <a:pPr algn="l">
              <a:defRPr sz="3700" b="1">
                <a:solidFill>
                  <a:srgbClr val="000000"/>
                </a:solidFill>
                <a:latin typeface="Calibri"/>
                <a:ea typeface="Calibri"/>
                <a:cs typeface="Calibri"/>
                <a:sym typeface="Calibri"/>
              </a:defRPr>
            </a:pPr>
            <a:r>
              <a:rPr dirty="0"/>
              <a:t>   </a:t>
            </a:r>
            <a:r>
              <a:rPr b="0" dirty="0"/>
              <a:t>Papier, </a:t>
            </a:r>
            <a:r>
              <a:rPr b="0" dirty="0" err="1"/>
              <a:t>Stifte</a:t>
            </a:r>
            <a:r>
              <a:rPr b="0" dirty="0"/>
              <a:t>, </a:t>
            </a:r>
            <a:r>
              <a:rPr b="0" dirty="0" err="1"/>
              <a:t>Bastelmaterial</a:t>
            </a:r>
            <a:r>
              <a:rPr b="0" dirty="0"/>
              <a:t> (</a:t>
            </a:r>
            <a:r>
              <a:rPr b="0" dirty="0" err="1"/>
              <a:t>Stoffe</a:t>
            </a:r>
            <a:r>
              <a:rPr b="0" dirty="0"/>
              <a:t>,   </a:t>
            </a:r>
          </a:p>
          <a:p>
            <a:pPr algn="l">
              <a:defRPr sz="3700" b="1">
                <a:solidFill>
                  <a:srgbClr val="000000"/>
                </a:solidFill>
                <a:latin typeface="Calibri"/>
                <a:ea typeface="Calibri"/>
                <a:cs typeface="Calibri"/>
                <a:sym typeface="Calibri"/>
              </a:defRPr>
            </a:pPr>
            <a:r>
              <a:rPr b="0" dirty="0"/>
              <a:t>   </a:t>
            </a:r>
            <a:r>
              <a:rPr b="0" dirty="0" err="1"/>
              <a:t>Schnüre</a:t>
            </a:r>
            <a:r>
              <a:rPr b="0" dirty="0"/>
              <a:t>, …) </a:t>
            </a:r>
          </a:p>
          <a:p>
            <a:pPr algn="l">
              <a:defRPr sz="800" b="1">
                <a:solidFill>
                  <a:srgbClr val="000000"/>
                </a:solidFill>
                <a:latin typeface="Calibri"/>
                <a:ea typeface="Calibri"/>
                <a:cs typeface="Calibri"/>
                <a:sym typeface="Calibri"/>
              </a:defRPr>
            </a:pPr>
            <a:endParaRPr b="0" dirty="0"/>
          </a:p>
          <a:p>
            <a:pPr algn="l">
              <a:defRPr sz="3700" b="1">
                <a:solidFill>
                  <a:srgbClr val="000000"/>
                </a:solidFill>
                <a:latin typeface="Calibri"/>
                <a:ea typeface="Calibri"/>
                <a:cs typeface="Calibri"/>
                <a:sym typeface="Calibri"/>
              </a:defRPr>
            </a:pPr>
            <a:r>
              <a:rPr dirty="0" err="1"/>
              <a:t>Gruppengröße</a:t>
            </a:r>
            <a:r>
              <a:rPr dirty="0"/>
              <a:t>: </a:t>
            </a:r>
            <a:r>
              <a:rPr b="0" dirty="0"/>
              <a:t>ab 2 </a:t>
            </a:r>
            <a:r>
              <a:rPr b="0" dirty="0" err="1"/>
              <a:t>Kindern</a:t>
            </a:r>
            <a:r>
              <a:rPr b="0" dirty="0"/>
              <a:t> bis </a:t>
            </a:r>
          </a:p>
          <a:p>
            <a:pPr algn="l">
              <a:defRPr sz="3700" b="1">
                <a:solidFill>
                  <a:srgbClr val="000000"/>
                </a:solidFill>
                <a:latin typeface="Calibri"/>
                <a:ea typeface="Calibri"/>
                <a:cs typeface="Calibri"/>
                <a:sym typeface="Calibri"/>
              </a:defRPr>
            </a:pPr>
            <a:r>
              <a:rPr b="0" dirty="0"/>
              <a:t>   </a:t>
            </a:r>
            <a:r>
              <a:rPr b="0" dirty="0" err="1"/>
              <a:t>Klassenstärke</a:t>
            </a:r>
            <a:endParaRPr b="0" dirty="0"/>
          </a:p>
        </p:txBody>
      </p:sp>
      <p:pic>
        <p:nvPicPr>
          <p:cNvPr id="185" name="Rechteck Rechteck" descr="Rechteck Rechteck"/>
          <p:cNvPicPr>
            <a:picLocks/>
          </p:cNvPicPr>
          <p:nvPr/>
        </p:nvPicPr>
        <p:blipFill>
          <a:blip r:embed="rId8"/>
          <a:stretch>
            <a:fillRect/>
          </a:stretch>
        </p:blipFill>
        <p:spPr>
          <a:xfrm>
            <a:off x="1338612" y="4012024"/>
            <a:ext cx="7939247" cy="7386264"/>
          </a:xfrm>
          <a:prstGeom prst="rect">
            <a:avLst/>
          </a:prstGeom>
        </p:spPr>
      </p:pic>
      <p:sp>
        <p:nvSpPr>
          <p:cNvPr id="187" name="Wecker"/>
          <p:cNvSpPr/>
          <p:nvPr/>
        </p:nvSpPr>
        <p:spPr>
          <a:xfrm>
            <a:off x="569270" y="4990764"/>
            <a:ext cx="586955" cy="611784"/>
          </a:xfrm>
          <a:custGeom>
            <a:avLst/>
            <a:gdLst/>
            <a:ahLst/>
            <a:cxnLst>
              <a:cxn ang="0">
                <a:pos x="wd2" y="hd2"/>
              </a:cxn>
              <a:cxn ang="5400000">
                <a:pos x="wd2" y="hd2"/>
              </a:cxn>
              <a:cxn ang="10800000">
                <a:pos x="wd2" y="hd2"/>
              </a:cxn>
              <a:cxn ang="16200000">
                <a:pos x="wd2" y="hd2"/>
              </a:cxn>
            </a:cxnLst>
            <a:rect l="0" t="0" r="r" b="b"/>
            <a:pathLst>
              <a:path w="21600" h="21600" extrusionOk="0">
                <a:moveTo>
                  <a:pt x="9383" y="0"/>
                </a:moveTo>
                <a:cubicBezTo>
                  <a:pt x="9270" y="0"/>
                  <a:pt x="9180" y="87"/>
                  <a:pt x="9180" y="195"/>
                </a:cubicBezTo>
                <a:lnTo>
                  <a:pt x="9180" y="1060"/>
                </a:lnTo>
                <a:cubicBezTo>
                  <a:pt x="9180" y="1169"/>
                  <a:pt x="9270" y="1255"/>
                  <a:pt x="9383" y="1255"/>
                </a:cubicBezTo>
                <a:lnTo>
                  <a:pt x="10193" y="1255"/>
                </a:lnTo>
                <a:lnTo>
                  <a:pt x="10193" y="2180"/>
                </a:lnTo>
                <a:cubicBezTo>
                  <a:pt x="10391" y="2169"/>
                  <a:pt x="10596" y="2158"/>
                  <a:pt x="10800" y="2158"/>
                </a:cubicBezTo>
                <a:cubicBezTo>
                  <a:pt x="11004" y="2163"/>
                  <a:pt x="11202" y="2169"/>
                  <a:pt x="11406" y="2180"/>
                </a:cubicBezTo>
                <a:lnTo>
                  <a:pt x="11406" y="1255"/>
                </a:lnTo>
                <a:lnTo>
                  <a:pt x="12217" y="1255"/>
                </a:lnTo>
                <a:cubicBezTo>
                  <a:pt x="12330" y="1255"/>
                  <a:pt x="12420" y="1169"/>
                  <a:pt x="12420" y="1060"/>
                </a:cubicBezTo>
                <a:lnTo>
                  <a:pt x="12420" y="195"/>
                </a:lnTo>
                <a:cubicBezTo>
                  <a:pt x="12420" y="87"/>
                  <a:pt x="12330" y="0"/>
                  <a:pt x="12217" y="0"/>
                </a:cubicBezTo>
                <a:lnTo>
                  <a:pt x="9383" y="0"/>
                </a:lnTo>
                <a:close/>
                <a:moveTo>
                  <a:pt x="3789" y="1876"/>
                </a:moveTo>
                <a:cubicBezTo>
                  <a:pt x="1699" y="1876"/>
                  <a:pt x="0" y="3501"/>
                  <a:pt x="0" y="5513"/>
                </a:cubicBezTo>
                <a:cubicBezTo>
                  <a:pt x="0" y="6698"/>
                  <a:pt x="594" y="7753"/>
                  <a:pt x="1512" y="8416"/>
                </a:cubicBezTo>
                <a:cubicBezTo>
                  <a:pt x="2402" y="6057"/>
                  <a:pt x="4243" y="4132"/>
                  <a:pt x="6589" y="3072"/>
                </a:cubicBezTo>
                <a:cubicBezTo>
                  <a:pt x="5898" y="2338"/>
                  <a:pt x="4900" y="1876"/>
                  <a:pt x="3789" y="1876"/>
                </a:cubicBezTo>
                <a:close/>
                <a:moveTo>
                  <a:pt x="17809" y="1876"/>
                </a:moveTo>
                <a:cubicBezTo>
                  <a:pt x="16698" y="1876"/>
                  <a:pt x="15700" y="2338"/>
                  <a:pt x="15009" y="3072"/>
                </a:cubicBezTo>
                <a:cubicBezTo>
                  <a:pt x="17349" y="4132"/>
                  <a:pt x="19192" y="6057"/>
                  <a:pt x="20088" y="8416"/>
                </a:cubicBezTo>
                <a:cubicBezTo>
                  <a:pt x="21006" y="7753"/>
                  <a:pt x="21600" y="6698"/>
                  <a:pt x="21600" y="5513"/>
                </a:cubicBezTo>
                <a:cubicBezTo>
                  <a:pt x="21600" y="3501"/>
                  <a:pt x="19900" y="1876"/>
                  <a:pt x="17809" y="1876"/>
                </a:cubicBezTo>
                <a:close/>
                <a:moveTo>
                  <a:pt x="10795" y="2647"/>
                </a:moveTo>
                <a:cubicBezTo>
                  <a:pt x="5627" y="2647"/>
                  <a:pt x="1422" y="6681"/>
                  <a:pt x="1422" y="11639"/>
                </a:cubicBezTo>
                <a:cubicBezTo>
                  <a:pt x="1422" y="14673"/>
                  <a:pt x="2997" y="17358"/>
                  <a:pt x="5399" y="18984"/>
                </a:cubicBezTo>
                <a:lnTo>
                  <a:pt x="4521" y="20926"/>
                </a:lnTo>
                <a:cubicBezTo>
                  <a:pt x="4407" y="21170"/>
                  <a:pt x="4526" y="21458"/>
                  <a:pt x="4781" y="21561"/>
                </a:cubicBezTo>
                <a:cubicBezTo>
                  <a:pt x="4849" y="21588"/>
                  <a:pt x="4919" y="21600"/>
                  <a:pt x="4987" y="21600"/>
                </a:cubicBezTo>
                <a:cubicBezTo>
                  <a:pt x="5179" y="21600"/>
                  <a:pt x="5365" y="21491"/>
                  <a:pt x="5450" y="21306"/>
                </a:cubicBezTo>
                <a:lnTo>
                  <a:pt x="6267" y="19500"/>
                </a:lnTo>
                <a:cubicBezTo>
                  <a:pt x="7610" y="20212"/>
                  <a:pt x="9151" y="20621"/>
                  <a:pt x="10795" y="20621"/>
                </a:cubicBezTo>
                <a:cubicBezTo>
                  <a:pt x="12432" y="20621"/>
                  <a:pt x="13978" y="20212"/>
                  <a:pt x="15321" y="19500"/>
                </a:cubicBezTo>
                <a:lnTo>
                  <a:pt x="16137" y="21306"/>
                </a:lnTo>
                <a:cubicBezTo>
                  <a:pt x="16222" y="21491"/>
                  <a:pt x="16405" y="21600"/>
                  <a:pt x="16603" y="21600"/>
                </a:cubicBezTo>
                <a:cubicBezTo>
                  <a:pt x="16671" y="21600"/>
                  <a:pt x="16738" y="21588"/>
                  <a:pt x="16806" y="21561"/>
                </a:cubicBezTo>
                <a:cubicBezTo>
                  <a:pt x="17061" y="21452"/>
                  <a:pt x="17180" y="21170"/>
                  <a:pt x="17067" y="20926"/>
                </a:cubicBezTo>
                <a:lnTo>
                  <a:pt x="16188" y="18984"/>
                </a:lnTo>
                <a:cubicBezTo>
                  <a:pt x="18591" y="17353"/>
                  <a:pt x="20166" y="14673"/>
                  <a:pt x="20166" y="11639"/>
                </a:cubicBezTo>
                <a:cubicBezTo>
                  <a:pt x="20166" y="6681"/>
                  <a:pt x="15963" y="2647"/>
                  <a:pt x="10795" y="2647"/>
                </a:cubicBezTo>
                <a:close/>
                <a:moveTo>
                  <a:pt x="10800" y="6317"/>
                </a:moveTo>
                <a:cubicBezTo>
                  <a:pt x="11134" y="6317"/>
                  <a:pt x="11406" y="6579"/>
                  <a:pt x="11406" y="6899"/>
                </a:cubicBezTo>
                <a:lnTo>
                  <a:pt x="11406" y="11058"/>
                </a:lnTo>
                <a:lnTo>
                  <a:pt x="13322" y="11058"/>
                </a:lnTo>
                <a:cubicBezTo>
                  <a:pt x="13656" y="11058"/>
                  <a:pt x="13927" y="11319"/>
                  <a:pt x="13927" y="11639"/>
                </a:cubicBezTo>
                <a:cubicBezTo>
                  <a:pt x="13927" y="11960"/>
                  <a:pt x="13656" y="12222"/>
                  <a:pt x="13322" y="12222"/>
                </a:cubicBezTo>
                <a:lnTo>
                  <a:pt x="10193" y="12222"/>
                </a:lnTo>
                <a:lnTo>
                  <a:pt x="10193" y="6899"/>
                </a:lnTo>
                <a:cubicBezTo>
                  <a:pt x="10193" y="6579"/>
                  <a:pt x="10466" y="6317"/>
                  <a:pt x="10800" y="6317"/>
                </a:cubicBez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8" name="Puzzleteil"/>
          <p:cNvSpPr/>
          <p:nvPr/>
        </p:nvSpPr>
        <p:spPr>
          <a:xfrm>
            <a:off x="618465" y="10083032"/>
            <a:ext cx="609593" cy="611784"/>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8"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7" y="6018"/>
                </a:cubicBezTo>
                <a:lnTo>
                  <a:pt x="18157" y="6015"/>
                </a:lnTo>
                <a:cubicBezTo>
                  <a:pt x="18125" y="6041"/>
                  <a:pt x="17407" y="6598"/>
                  <a:pt x="16953" y="6544"/>
                </a:cubicBezTo>
                <a:cubicBezTo>
                  <a:pt x="16953" y="6544"/>
                  <a:pt x="16201" y="6436"/>
                  <a:pt x="15932" y="5658"/>
                </a:cubicBezTo>
                <a:lnTo>
                  <a:pt x="15932" y="5036"/>
                </a:ln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8" y="800"/>
                </a:cubicBezTo>
                <a:cubicBezTo>
                  <a:pt x="6548" y="800"/>
                  <a:pt x="6479" y="329"/>
                  <a:pt x="6062" y="0"/>
                </a:cubicBezTo>
                <a:lnTo>
                  <a:pt x="559"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9" name="Schraubenschlüssel"/>
          <p:cNvSpPr/>
          <p:nvPr/>
        </p:nvSpPr>
        <p:spPr>
          <a:xfrm rot="2520000">
            <a:off x="710410" y="6801206"/>
            <a:ext cx="269780" cy="942850"/>
          </a:xfrm>
          <a:custGeom>
            <a:avLst/>
            <a:gdLst/>
            <a:ahLst/>
            <a:cxnLst>
              <a:cxn ang="0">
                <a:pos x="wd2" y="hd2"/>
              </a:cxn>
              <a:cxn ang="5400000">
                <a:pos x="wd2" y="hd2"/>
              </a:cxn>
              <a:cxn ang="10800000">
                <a:pos x="wd2" y="hd2"/>
              </a:cxn>
              <a:cxn ang="16200000">
                <a:pos x="wd2" y="hd2"/>
              </a:cxn>
            </a:cxnLst>
            <a:rect l="0" t="0" r="r" b="b"/>
            <a:pathLst>
              <a:path w="21351" h="21089" extrusionOk="0">
                <a:moveTo>
                  <a:pt x="10856" y="1"/>
                </a:moveTo>
                <a:cubicBezTo>
                  <a:pt x="15814" y="237"/>
                  <a:pt x="18688" y="1178"/>
                  <a:pt x="19602" y="2267"/>
                </a:cubicBezTo>
                <a:cubicBezTo>
                  <a:pt x="20088" y="2301"/>
                  <a:pt x="20672" y="2339"/>
                  <a:pt x="20918" y="2354"/>
                </a:cubicBezTo>
                <a:cubicBezTo>
                  <a:pt x="21374" y="2381"/>
                  <a:pt x="21521" y="2869"/>
                  <a:pt x="21110" y="2922"/>
                </a:cubicBezTo>
                <a:cubicBezTo>
                  <a:pt x="20894" y="2950"/>
                  <a:pt x="20372" y="3018"/>
                  <a:pt x="19922" y="3077"/>
                </a:cubicBezTo>
                <a:cubicBezTo>
                  <a:pt x="19904" y="3792"/>
                  <a:pt x="19106" y="4513"/>
                  <a:pt x="17564" y="5096"/>
                </a:cubicBezTo>
                <a:cubicBezTo>
                  <a:pt x="14831" y="6130"/>
                  <a:pt x="13814" y="7410"/>
                  <a:pt x="13814" y="8611"/>
                </a:cubicBezTo>
                <a:cubicBezTo>
                  <a:pt x="13814" y="9390"/>
                  <a:pt x="15613" y="18573"/>
                  <a:pt x="15613" y="19703"/>
                </a:cubicBezTo>
                <a:cubicBezTo>
                  <a:pt x="15613" y="21590"/>
                  <a:pt x="5848" y="21512"/>
                  <a:pt x="5848" y="19703"/>
                </a:cubicBezTo>
                <a:cubicBezTo>
                  <a:pt x="5848" y="18645"/>
                  <a:pt x="6792" y="11348"/>
                  <a:pt x="6792" y="8655"/>
                </a:cubicBezTo>
                <a:cubicBezTo>
                  <a:pt x="6792" y="6354"/>
                  <a:pt x="1667" y="4736"/>
                  <a:pt x="113" y="4314"/>
                </a:cubicBezTo>
                <a:cubicBezTo>
                  <a:pt x="-79" y="4262"/>
                  <a:pt x="-16" y="4172"/>
                  <a:pt x="229" y="4143"/>
                </a:cubicBezTo>
                <a:lnTo>
                  <a:pt x="12370" y="2738"/>
                </a:lnTo>
                <a:lnTo>
                  <a:pt x="13395" y="2069"/>
                </a:lnTo>
                <a:cubicBezTo>
                  <a:pt x="13395" y="2069"/>
                  <a:pt x="11612" y="792"/>
                  <a:pt x="10542" y="114"/>
                </a:cubicBezTo>
                <a:cubicBezTo>
                  <a:pt x="10448" y="55"/>
                  <a:pt x="10628" y="-10"/>
                  <a:pt x="10856" y="1"/>
                </a:cubicBezTo>
                <a:close/>
                <a:moveTo>
                  <a:pt x="5796" y="549"/>
                </a:moveTo>
                <a:cubicBezTo>
                  <a:pt x="5896" y="559"/>
                  <a:pt x="5982" y="582"/>
                  <a:pt x="6029" y="611"/>
                </a:cubicBezTo>
                <a:cubicBezTo>
                  <a:pt x="7091" y="1278"/>
                  <a:pt x="8678" y="2415"/>
                  <a:pt x="8678" y="2415"/>
                </a:cubicBezTo>
                <a:lnTo>
                  <a:pt x="7840" y="3001"/>
                </a:lnTo>
                <a:lnTo>
                  <a:pt x="3374" y="3519"/>
                </a:lnTo>
                <a:cubicBezTo>
                  <a:pt x="2369" y="1431"/>
                  <a:pt x="4419" y="699"/>
                  <a:pt x="5482" y="554"/>
                </a:cubicBezTo>
                <a:cubicBezTo>
                  <a:pt x="5586" y="540"/>
                  <a:pt x="5696" y="539"/>
                  <a:pt x="5796" y="549"/>
                </a:cubicBezTo>
                <a:close/>
                <a:moveTo>
                  <a:pt x="12452" y="4831"/>
                </a:moveTo>
                <a:cubicBezTo>
                  <a:pt x="12419" y="4832"/>
                  <a:pt x="12389" y="4838"/>
                  <a:pt x="12382" y="4849"/>
                </a:cubicBezTo>
                <a:lnTo>
                  <a:pt x="12161" y="5208"/>
                </a:lnTo>
                <a:cubicBezTo>
                  <a:pt x="12127" y="5263"/>
                  <a:pt x="11901" y="5291"/>
                  <a:pt x="11741" y="5257"/>
                </a:cubicBezTo>
                <a:lnTo>
                  <a:pt x="10798" y="5058"/>
                </a:lnTo>
                <a:cubicBezTo>
                  <a:pt x="10638" y="5025"/>
                  <a:pt x="10407" y="5050"/>
                  <a:pt x="10373" y="5106"/>
                </a:cubicBezTo>
                <a:lnTo>
                  <a:pt x="10175" y="5433"/>
                </a:lnTo>
                <a:cubicBezTo>
                  <a:pt x="10141" y="5489"/>
                  <a:pt x="9909" y="5514"/>
                  <a:pt x="9750" y="5481"/>
                </a:cubicBezTo>
                <a:lnTo>
                  <a:pt x="8807" y="5283"/>
                </a:lnTo>
                <a:cubicBezTo>
                  <a:pt x="8647" y="5250"/>
                  <a:pt x="8421" y="5276"/>
                  <a:pt x="8387" y="5331"/>
                </a:cubicBezTo>
                <a:lnTo>
                  <a:pt x="8183" y="5659"/>
                </a:lnTo>
                <a:cubicBezTo>
                  <a:pt x="8150" y="5714"/>
                  <a:pt x="7924" y="5740"/>
                  <a:pt x="7764" y="5706"/>
                </a:cubicBezTo>
                <a:lnTo>
                  <a:pt x="6728" y="5489"/>
                </a:lnTo>
                <a:cubicBezTo>
                  <a:pt x="6663" y="5476"/>
                  <a:pt x="6575" y="5494"/>
                  <a:pt x="6605" y="5516"/>
                </a:cubicBezTo>
                <a:lnTo>
                  <a:pt x="7217" y="5948"/>
                </a:lnTo>
                <a:cubicBezTo>
                  <a:pt x="7298" y="6006"/>
                  <a:pt x="7531" y="6034"/>
                  <a:pt x="7735" y="6011"/>
                </a:cubicBezTo>
                <a:lnTo>
                  <a:pt x="12929" y="5423"/>
                </a:lnTo>
                <a:cubicBezTo>
                  <a:pt x="13133" y="5400"/>
                  <a:pt x="13232" y="5335"/>
                  <a:pt x="13150" y="5277"/>
                </a:cubicBezTo>
                <a:lnTo>
                  <a:pt x="12533" y="4844"/>
                </a:lnTo>
                <a:cubicBezTo>
                  <a:pt x="12518" y="4833"/>
                  <a:pt x="12485" y="4830"/>
                  <a:pt x="12452" y="4831"/>
                </a:cubicBezTo>
                <a:close/>
                <a:moveTo>
                  <a:pt x="10775" y="18867"/>
                </a:moveTo>
                <a:cubicBezTo>
                  <a:pt x="9142" y="18867"/>
                  <a:pt x="7822" y="19241"/>
                  <a:pt x="7822" y="19703"/>
                </a:cubicBezTo>
                <a:cubicBezTo>
                  <a:pt x="7822" y="20164"/>
                  <a:pt x="9142" y="20539"/>
                  <a:pt x="10775" y="20539"/>
                </a:cubicBezTo>
                <a:cubicBezTo>
                  <a:pt x="12407" y="20539"/>
                  <a:pt x="13733" y="20164"/>
                  <a:pt x="13733" y="19703"/>
                </a:cubicBezTo>
                <a:cubicBezTo>
                  <a:pt x="13733" y="19241"/>
                  <a:pt x="12407" y="18867"/>
                  <a:pt x="10775" y="18867"/>
                </a:cubicBez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0" name="Stecker"/>
          <p:cNvSpPr/>
          <p:nvPr/>
        </p:nvSpPr>
        <p:spPr>
          <a:xfrm>
            <a:off x="687699" y="5749566"/>
            <a:ext cx="350097" cy="814771"/>
          </a:xfrm>
          <a:custGeom>
            <a:avLst/>
            <a:gdLst/>
            <a:ahLst/>
            <a:cxnLst>
              <a:cxn ang="0">
                <a:pos x="wd2" y="hd2"/>
              </a:cxn>
              <a:cxn ang="5400000">
                <a:pos x="wd2" y="hd2"/>
              </a:cxn>
              <a:cxn ang="10800000">
                <a:pos x="wd2" y="hd2"/>
              </a:cxn>
              <a:cxn ang="16200000">
                <a:pos x="wd2" y="hd2"/>
              </a:cxn>
            </a:cxnLst>
            <a:rect l="0" t="0" r="r" b="b"/>
            <a:pathLst>
              <a:path w="21600" h="21600" extrusionOk="0">
                <a:moveTo>
                  <a:pt x="5047" y="0"/>
                </a:moveTo>
                <a:cubicBezTo>
                  <a:pt x="4155" y="0"/>
                  <a:pt x="3432" y="311"/>
                  <a:pt x="3432" y="694"/>
                </a:cubicBezTo>
                <a:lnTo>
                  <a:pt x="3432" y="4533"/>
                </a:lnTo>
                <a:lnTo>
                  <a:pt x="0" y="4533"/>
                </a:lnTo>
                <a:lnTo>
                  <a:pt x="0" y="8991"/>
                </a:lnTo>
                <a:cubicBezTo>
                  <a:pt x="0" y="8991"/>
                  <a:pt x="4" y="12449"/>
                  <a:pt x="5058" y="13335"/>
                </a:cubicBezTo>
                <a:cubicBezTo>
                  <a:pt x="5053" y="13367"/>
                  <a:pt x="5047" y="13399"/>
                  <a:pt x="5047" y="13433"/>
                </a:cubicBezTo>
                <a:lnTo>
                  <a:pt x="5047" y="14818"/>
                </a:lnTo>
                <a:cubicBezTo>
                  <a:pt x="5047" y="15581"/>
                  <a:pt x="6499" y="16205"/>
                  <a:pt x="8275" y="16205"/>
                </a:cubicBezTo>
                <a:lnTo>
                  <a:pt x="9186" y="16205"/>
                </a:lnTo>
                <a:lnTo>
                  <a:pt x="9186" y="21600"/>
                </a:lnTo>
                <a:lnTo>
                  <a:pt x="12414" y="21600"/>
                </a:lnTo>
                <a:lnTo>
                  <a:pt x="12414" y="16205"/>
                </a:lnTo>
                <a:lnTo>
                  <a:pt x="13325" y="16205"/>
                </a:lnTo>
                <a:cubicBezTo>
                  <a:pt x="15101" y="16205"/>
                  <a:pt x="16553" y="15581"/>
                  <a:pt x="16553" y="14818"/>
                </a:cubicBezTo>
                <a:lnTo>
                  <a:pt x="16553" y="13433"/>
                </a:lnTo>
                <a:cubicBezTo>
                  <a:pt x="16553" y="13399"/>
                  <a:pt x="16547" y="13367"/>
                  <a:pt x="16542" y="13335"/>
                </a:cubicBezTo>
                <a:cubicBezTo>
                  <a:pt x="21596" y="12449"/>
                  <a:pt x="21600" y="8991"/>
                  <a:pt x="21600" y="8991"/>
                </a:cubicBezTo>
                <a:lnTo>
                  <a:pt x="21600" y="4533"/>
                </a:lnTo>
                <a:lnTo>
                  <a:pt x="18168" y="4533"/>
                </a:lnTo>
                <a:lnTo>
                  <a:pt x="18168" y="694"/>
                </a:lnTo>
                <a:cubicBezTo>
                  <a:pt x="18168" y="311"/>
                  <a:pt x="17445" y="0"/>
                  <a:pt x="16553" y="0"/>
                </a:cubicBezTo>
                <a:cubicBezTo>
                  <a:pt x="15662" y="0"/>
                  <a:pt x="14939" y="311"/>
                  <a:pt x="14939" y="694"/>
                </a:cubicBezTo>
                <a:lnTo>
                  <a:pt x="14939" y="4533"/>
                </a:lnTo>
                <a:lnTo>
                  <a:pt x="11224" y="4533"/>
                </a:lnTo>
                <a:lnTo>
                  <a:pt x="10376" y="4533"/>
                </a:lnTo>
                <a:lnTo>
                  <a:pt x="6661" y="4533"/>
                </a:lnTo>
                <a:lnTo>
                  <a:pt x="6661" y="694"/>
                </a:lnTo>
                <a:cubicBezTo>
                  <a:pt x="6661" y="311"/>
                  <a:pt x="5938" y="0"/>
                  <a:pt x="5047" y="0"/>
                </a:cubicBez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1" name="Endgültige Version"/>
          <p:cNvSpPr/>
          <p:nvPr/>
        </p:nvSpPr>
        <p:spPr>
          <a:xfrm>
            <a:off x="551822" y="8182098"/>
            <a:ext cx="586955" cy="5869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moveTo>
                  <a:pt x="10800" y="2377"/>
                </a:moveTo>
                <a:lnTo>
                  <a:pt x="12757" y="8229"/>
                </a:lnTo>
                <a:lnTo>
                  <a:pt x="18845" y="8229"/>
                </a:lnTo>
                <a:lnTo>
                  <a:pt x="13939" y="11923"/>
                </a:lnTo>
                <a:lnTo>
                  <a:pt x="15873" y="17710"/>
                </a:lnTo>
                <a:lnTo>
                  <a:pt x="10800" y="14219"/>
                </a:lnTo>
                <a:lnTo>
                  <a:pt x="5727" y="17710"/>
                </a:lnTo>
                <a:lnTo>
                  <a:pt x="7661" y="11923"/>
                </a:lnTo>
                <a:lnTo>
                  <a:pt x="2755" y="8229"/>
                </a:lnTo>
                <a:lnTo>
                  <a:pt x="8845" y="8229"/>
                </a:lnTo>
                <a:lnTo>
                  <a:pt x="10800" y="2377"/>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2" name="Buch"/>
          <p:cNvSpPr/>
          <p:nvPr/>
        </p:nvSpPr>
        <p:spPr>
          <a:xfrm>
            <a:off x="640621" y="4374295"/>
            <a:ext cx="444253" cy="3606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197" name="Gruppieren"/>
          <p:cNvGrpSpPr/>
          <p:nvPr/>
        </p:nvGrpSpPr>
        <p:grpSpPr>
          <a:xfrm>
            <a:off x="13272369" y="10108670"/>
            <a:ext cx="5022787" cy="1499910"/>
            <a:chOff x="-50800" y="-50800"/>
            <a:chExt cx="5022785" cy="1499908"/>
          </a:xfrm>
        </p:grpSpPr>
        <p:grpSp>
          <p:nvGrpSpPr>
            <p:cNvPr id="195" name="Abgerundetes Rechteck"/>
            <p:cNvGrpSpPr/>
            <p:nvPr/>
          </p:nvGrpSpPr>
          <p:grpSpPr>
            <a:xfrm>
              <a:off x="-50800" y="-50800"/>
              <a:ext cx="5022785" cy="1499908"/>
              <a:chOff x="0" y="0"/>
              <a:chExt cx="5022784" cy="1499907"/>
            </a:xfrm>
          </p:grpSpPr>
          <p:sp>
            <p:nvSpPr>
              <p:cNvPr id="194" name="Abgerundetes Rechteck"/>
              <p:cNvSpPr/>
              <p:nvPr/>
            </p:nvSpPr>
            <p:spPr>
              <a:xfrm>
                <a:off x="50800" y="50800"/>
                <a:ext cx="4921185" cy="1398308"/>
              </a:xfrm>
              <a:prstGeom prst="roundRect">
                <a:avLst>
                  <a:gd name="adj" fmla="val 20703"/>
                </a:avLst>
              </a:prstGeom>
              <a:solidFill>
                <a:srgbClr val="008FB0">
                  <a:alpha val="2078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93" name="Abgerundetes Rechteck Abgerundetes Rechteck" descr="Abgerundetes Rechteck Abgerundetes Rechteck"/>
              <p:cNvPicPr>
                <a:picLocks/>
              </p:cNvPicPr>
              <p:nvPr/>
            </p:nvPicPr>
            <p:blipFill>
              <a:blip r:embed="rId2">
                <a:alphaModFix amt="20786"/>
              </a:blip>
              <a:stretch>
                <a:fillRect/>
              </a:stretch>
            </p:blipFill>
            <p:spPr>
              <a:xfrm>
                <a:off x="0" y="0"/>
                <a:ext cx="5022785" cy="1499908"/>
              </a:xfrm>
              <a:prstGeom prst="rect">
                <a:avLst/>
              </a:prstGeom>
              <a:effectLst/>
            </p:spPr>
          </p:pic>
        </p:grpSp>
        <p:sp>
          <p:nvSpPr>
            <p:cNvPr id="196" name="Aufnahme der Geschichten"/>
            <p:cNvSpPr txBox="1"/>
            <p:nvPr/>
          </p:nvSpPr>
          <p:spPr>
            <a:xfrm>
              <a:off x="438147" y="216971"/>
              <a:ext cx="4247003"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800">
                  <a:solidFill>
                    <a:srgbClr val="000000"/>
                  </a:solidFill>
                  <a:latin typeface="Chalkduster"/>
                  <a:ea typeface="Chalkduster"/>
                  <a:cs typeface="Chalkduster"/>
                  <a:sym typeface="Chalkduster"/>
                </a:defRPr>
              </a:lvl1pPr>
            </a:lstStyle>
            <a:p>
              <a:r>
                <a:rPr dirty="0" err="1"/>
                <a:t>Aufnahme</a:t>
              </a:r>
              <a:r>
                <a:rPr dirty="0"/>
                <a:t> der </a:t>
              </a:r>
              <a:r>
                <a:rPr dirty="0" err="1"/>
                <a:t>Geschichte</a:t>
              </a:r>
              <a:endParaRPr dirty="0"/>
            </a:p>
          </p:txBody>
        </p:sp>
      </p:grpSp>
      <p:sp>
        <p:nvSpPr>
          <p:cNvPr id="198" name="Rechteck">
            <a:hlinkClick r:id="rId9" action="ppaction://hlinksldjump"/>
          </p:cNvPr>
          <p:cNvSpPr/>
          <p:nvPr/>
        </p:nvSpPr>
        <p:spPr>
          <a:xfrm>
            <a:off x="13109181" y="10368448"/>
            <a:ext cx="5349162" cy="149990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203" name="Gruppieren"/>
          <p:cNvGrpSpPr/>
          <p:nvPr/>
        </p:nvGrpSpPr>
        <p:grpSpPr>
          <a:xfrm>
            <a:off x="13272369" y="11767269"/>
            <a:ext cx="5022787" cy="1499910"/>
            <a:chOff x="-50800" y="-50800"/>
            <a:chExt cx="5022785" cy="1499908"/>
          </a:xfrm>
        </p:grpSpPr>
        <p:grpSp>
          <p:nvGrpSpPr>
            <p:cNvPr id="201" name="Abgerundetes Rechteck"/>
            <p:cNvGrpSpPr/>
            <p:nvPr/>
          </p:nvGrpSpPr>
          <p:grpSpPr>
            <a:xfrm>
              <a:off x="-50800" y="-50800"/>
              <a:ext cx="5022785" cy="1499908"/>
              <a:chOff x="0" y="0"/>
              <a:chExt cx="5022784" cy="1499907"/>
            </a:xfrm>
          </p:grpSpPr>
          <p:sp>
            <p:nvSpPr>
              <p:cNvPr id="200" name="Abgerundetes Rechteck"/>
              <p:cNvSpPr/>
              <p:nvPr/>
            </p:nvSpPr>
            <p:spPr>
              <a:xfrm>
                <a:off x="50800" y="50800"/>
                <a:ext cx="4921185" cy="1398308"/>
              </a:xfrm>
              <a:prstGeom prst="roundRect">
                <a:avLst>
                  <a:gd name="adj" fmla="val 20703"/>
                </a:avLst>
              </a:prstGeom>
              <a:solidFill>
                <a:srgbClr val="008FB0">
                  <a:alpha val="2078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99" name="Abgerundetes Rechteck Abgerundetes Rechteck" descr="Abgerundetes Rechteck Abgerundetes Rechteck"/>
              <p:cNvPicPr>
                <a:picLocks/>
              </p:cNvPicPr>
              <p:nvPr/>
            </p:nvPicPr>
            <p:blipFill>
              <a:blip r:embed="rId2">
                <a:alphaModFix amt="20786"/>
              </a:blip>
              <a:stretch>
                <a:fillRect/>
              </a:stretch>
            </p:blipFill>
            <p:spPr>
              <a:xfrm>
                <a:off x="0" y="0"/>
                <a:ext cx="5022785" cy="1499908"/>
              </a:xfrm>
              <a:prstGeom prst="rect">
                <a:avLst/>
              </a:prstGeom>
              <a:effectLst/>
            </p:spPr>
          </p:pic>
        </p:grpSp>
        <p:sp>
          <p:nvSpPr>
            <p:cNvPr id="202" name="Präsentation der Geschichten"/>
            <p:cNvSpPr txBox="1"/>
            <p:nvPr/>
          </p:nvSpPr>
          <p:spPr>
            <a:xfrm>
              <a:off x="438147" y="216971"/>
              <a:ext cx="4247003"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800">
                  <a:solidFill>
                    <a:srgbClr val="000000"/>
                  </a:solidFill>
                  <a:latin typeface="Chalkduster"/>
                  <a:ea typeface="Chalkduster"/>
                  <a:cs typeface="Chalkduster"/>
                  <a:sym typeface="Chalkduster"/>
                </a:defRPr>
              </a:lvl1pPr>
            </a:lstStyle>
            <a:p>
              <a:r>
                <a:rPr dirty="0" err="1"/>
                <a:t>Präsentation</a:t>
              </a:r>
              <a:r>
                <a:rPr dirty="0"/>
                <a:t> der </a:t>
              </a:r>
              <a:r>
                <a:rPr dirty="0" err="1"/>
                <a:t>Geschichte</a:t>
              </a:r>
              <a:r>
                <a:rPr lang="de-DE" dirty="0"/>
                <a:t> </a:t>
              </a:r>
              <a:endParaRPr dirty="0"/>
            </a:p>
          </p:txBody>
        </p:sp>
      </p:grpSp>
      <p:sp>
        <p:nvSpPr>
          <p:cNvPr id="204" name="Rechteck">
            <a:hlinkClick r:id="rId10" action="ppaction://hlinksldjump"/>
          </p:cNvPr>
          <p:cNvSpPr/>
          <p:nvPr/>
        </p:nvSpPr>
        <p:spPr>
          <a:xfrm>
            <a:off x="13109181" y="11991218"/>
            <a:ext cx="5349162" cy="149990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5" name="Digitales Erzählen von Geschichten"/>
          <p:cNvSpPr txBox="1"/>
          <p:nvPr/>
        </p:nvSpPr>
        <p:spPr>
          <a:xfrm>
            <a:off x="1138777" y="1544968"/>
            <a:ext cx="8336330"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000">
                <a:solidFill>
                  <a:srgbClr val="000000"/>
                </a:solidFill>
                <a:latin typeface="Chalkduster"/>
                <a:ea typeface="Chalkduster"/>
                <a:cs typeface="Chalkduster"/>
                <a:sym typeface="Chalkduster"/>
              </a:defRPr>
            </a:lvl1pPr>
          </a:lstStyle>
          <a:p>
            <a:r>
              <a:rPr lang="de-DE" sz="4500" dirty="0"/>
              <a:t>Erzählen von Geschichten mit </a:t>
            </a:r>
          </a:p>
          <a:p>
            <a:r>
              <a:rPr lang="de-DE" sz="4500" dirty="0"/>
              <a:t>einem digitalen Puppentheater</a:t>
            </a:r>
            <a:endParaRPr sz="4500" dirty="0"/>
          </a:p>
        </p:txBody>
      </p:sp>
      <p:sp>
        <p:nvSpPr>
          <p:cNvPr id="2" name="Rechteck 1">
            <a:hlinkClick r:id="rId4" action="ppaction://hlinksldjump"/>
            <a:extLst>
              <a:ext uri="{FF2B5EF4-FFF2-40B4-BE49-F238E27FC236}">
                <a16:creationId xmlns:a16="http://schemas.microsoft.com/office/drawing/2014/main" id="{BA48AAB9-C997-964A-92D2-A09D207F1100}"/>
              </a:ext>
            </a:extLst>
          </p:cNvPr>
          <p:cNvSpPr/>
          <p:nvPr/>
        </p:nvSpPr>
        <p:spPr>
          <a:xfrm>
            <a:off x="12839655" y="1765685"/>
            <a:ext cx="5888214" cy="19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Rechteck 49">
            <a:hlinkClick r:id="rId5" action="ppaction://hlinksldjump"/>
            <a:extLst>
              <a:ext uri="{FF2B5EF4-FFF2-40B4-BE49-F238E27FC236}">
                <a16:creationId xmlns:a16="http://schemas.microsoft.com/office/drawing/2014/main" id="{472E70AB-91FF-D340-BB99-522192A94AA1}"/>
              </a:ext>
            </a:extLst>
          </p:cNvPr>
          <p:cNvSpPr/>
          <p:nvPr/>
        </p:nvSpPr>
        <p:spPr>
          <a:xfrm>
            <a:off x="12717300" y="3352480"/>
            <a:ext cx="5888214" cy="19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Rechteck 2">
            <a:hlinkClick r:id="rId6" action="ppaction://hlinksldjump"/>
            <a:extLst>
              <a:ext uri="{FF2B5EF4-FFF2-40B4-BE49-F238E27FC236}">
                <a16:creationId xmlns:a16="http://schemas.microsoft.com/office/drawing/2014/main" id="{39AA1EEE-C553-DE4F-81C6-A45139626F64}"/>
              </a:ext>
            </a:extLst>
          </p:cNvPr>
          <p:cNvSpPr/>
          <p:nvPr/>
        </p:nvSpPr>
        <p:spPr>
          <a:xfrm>
            <a:off x="12717300" y="6810219"/>
            <a:ext cx="6146339"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8" name="Rechteck 57">
            <a:hlinkClick r:id="rId7" action="ppaction://hlinksldjump"/>
            <a:extLst>
              <a:ext uri="{FF2B5EF4-FFF2-40B4-BE49-F238E27FC236}">
                <a16:creationId xmlns:a16="http://schemas.microsoft.com/office/drawing/2014/main" id="{B90EE5E8-F426-1144-8235-3D59AF9960F1}"/>
              </a:ext>
            </a:extLst>
          </p:cNvPr>
          <p:cNvSpPr/>
          <p:nvPr/>
        </p:nvSpPr>
        <p:spPr>
          <a:xfrm>
            <a:off x="12833316" y="8305268"/>
            <a:ext cx="6146339"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9" name="Rechteck 58">
            <a:hlinkClick r:id="rId9" action="ppaction://hlinksldjump"/>
            <a:extLst>
              <a:ext uri="{FF2B5EF4-FFF2-40B4-BE49-F238E27FC236}">
                <a16:creationId xmlns:a16="http://schemas.microsoft.com/office/drawing/2014/main" id="{A1A11EDD-82D4-D74A-A995-B7949D51BFE8}"/>
              </a:ext>
            </a:extLst>
          </p:cNvPr>
          <p:cNvSpPr/>
          <p:nvPr/>
        </p:nvSpPr>
        <p:spPr>
          <a:xfrm>
            <a:off x="12811648" y="10083460"/>
            <a:ext cx="6146339"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0" name="Rechteck 59">
            <a:hlinkClick r:id="rId10" action="ppaction://hlinksldjump"/>
            <a:extLst>
              <a:ext uri="{FF2B5EF4-FFF2-40B4-BE49-F238E27FC236}">
                <a16:creationId xmlns:a16="http://schemas.microsoft.com/office/drawing/2014/main" id="{F289E76E-7DF5-4A47-8FF8-9A92E97340E2}"/>
              </a:ext>
            </a:extLst>
          </p:cNvPr>
          <p:cNvSpPr/>
          <p:nvPr/>
        </p:nvSpPr>
        <p:spPr>
          <a:xfrm>
            <a:off x="12663515" y="11818637"/>
            <a:ext cx="6146339"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1" name="Rechteck 60">
            <a:hlinkClick r:id="rId5" action="ppaction://hlinksldjump"/>
            <a:extLst>
              <a:ext uri="{FF2B5EF4-FFF2-40B4-BE49-F238E27FC236}">
                <a16:creationId xmlns:a16="http://schemas.microsoft.com/office/drawing/2014/main" id="{150F02DF-5E15-3D4F-8631-4CB15423F646}"/>
              </a:ext>
            </a:extLst>
          </p:cNvPr>
          <p:cNvSpPr/>
          <p:nvPr/>
        </p:nvSpPr>
        <p:spPr>
          <a:xfrm>
            <a:off x="12875853" y="5030250"/>
            <a:ext cx="5888214" cy="19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 name="Gefaltete Ecke 4">
            <a:extLst>
              <a:ext uri="{FF2B5EF4-FFF2-40B4-BE49-F238E27FC236}">
                <a16:creationId xmlns:a16="http://schemas.microsoft.com/office/drawing/2014/main" id="{54E7CA32-0A3A-8E43-9ABF-73AD0DE93A4C}"/>
              </a:ext>
            </a:extLst>
          </p:cNvPr>
          <p:cNvSpPr/>
          <p:nvPr/>
        </p:nvSpPr>
        <p:spPr>
          <a:xfrm rot="20292974">
            <a:off x="19615891" y="6177478"/>
            <a:ext cx="3187422" cy="1917952"/>
          </a:xfrm>
          <a:prstGeom prst="foldedCorner">
            <a:avLst/>
          </a:prstGeom>
          <a:solidFill>
            <a:schemeClr val="accent4">
              <a:lumMod val="20000"/>
              <a:lumOff val="80000"/>
            </a:schemeClr>
          </a:solidFill>
          <a:ln w="12700" cap="flat">
            <a:noFill/>
            <a:miter lim="400000"/>
          </a:ln>
          <a:effectLst>
            <a:outerShdw blurRad="50800" dist="38100" dir="18900000" algn="b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2" name="Erstellung eines Storyboards">
            <a:extLst>
              <a:ext uri="{FF2B5EF4-FFF2-40B4-BE49-F238E27FC236}">
                <a16:creationId xmlns:a16="http://schemas.microsoft.com/office/drawing/2014/main" id="{8F8B574A-E9BD-7F41-8297-52379019D7E4}"/>
              </a:ext>
            </a:extLst>
          </p:cNvPr>
          <p:cNvSpPr txBox="1"/>
          <p:nvPr/>
        </p:nvSpPr>
        <p:spPr>
          <a:xfrm rot="20238885">
            <a:off x="19084428" y="6415145"/>
            <a:ext cx="4247005" cy="13952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800">
                <a:solidFill>
                  <a:srgbClr val="000000"/>
                </a:solidFill>
                <a:latin typeface="Chalkduster"/>
                <a:ea typeface="Chalkduster"/>
                <a:cs typeface="Chalkduster"/>
                <a:sym typeface="Chalkduster"/>
              </a:defRPr>
            </a:lvl1pPr>
          </a:lstStyle>
          <a:p>
            <a:r>
              <a:rPr lang="de-DE" dirty="0"/>
              <a:t>Zur </a:t>
            </a:r>
          </a:p>
          <a:p>
            <a:r>
              <a:rPr lang="de-DE" dirty="0"/>
              <a:t>Unterrichts-</a:t>
            </a:r>
          </a:p>
          <a:p>
            <a:r>
              <a:rPr lang="de-DE" dirty="0" err="1"/>
              <a:t>sequenz</a:t>
            </a:r>
            <a:endParaRPr dirty="0"/>
          </a:p>
        </p:txBody>
      </p:sp>
      <p:sp>
        <p:nvSpPr>
          <p:cNvPr id="63" name="Rechteck 62">
            <a:hlinkClick r:id="rId11" action="ppaction://hlinksldjump"/>
            <a:extLst>
              <a:ext uri="{FF2B5EF4-FFF2-40B4-BE49-F238E27FC236}">
                <a16:creationId xmlns:a16="http://schemas.microsoft.com/office/drawing/2014/main" id="{7DF28977-2982-D64C-9841-A81D3CE326B5}"/>
              </a:ext>
            </a:extLst>
          </p:cNvPr>
          <p:cNvSpPr/>
          <p:nvPr/>
        </p:nvSpPr>
        <p:spPr>
          <a:xfrm rot="20435027">
            <a:off x="18892921" y="5563847"/>
            <a:ext cx="4578472" cy="3101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Abgerundetes Rechteck"/>
          <p:cNvSpPr/>
          <p:nvPr/>
        </p:nvSpPr>
        <p:spPr>
          <a:xfrm>
            <a:off x="251060" y="266519"/>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8" name="Die Schülerinnen und Schüler erzählen eine Geschichte nach oder erfinden ein Ende für eine bereits bestehende Geschichten.…"/>
          <p:cNvSpPr txBox="1"/>
          <p:nvPr/>
        </p:nvSpPr>
        <p:spPr>
          <a:xfrm>
            <a:off x="4926629" y="3483930"/>
            <a:ext cx="13703428" cy="7493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31800" indent="-431800" algn="l" defTabSz="449580">
              <a:lnSpc>
                <a:spcPct val="115000"/>
              </a:lnSpc>
              <a:buSzPct val="40000"/>
              <a:buBlip>
                <a:blip r:embed="rId2"/>
              </a:buBlip>
              <a:defRPr sz="3400">
                <a:solidFill>
                  <a:srgbClr val="000000"/>
                </a:solidFill>
                <a:latin typeface="HandwrittenTwo"/>
                <a:ea typeface="HandwrittenTwo"/>
                <a:cs typeface="HandwrittenTwo"/>
                <a:sym typeface="HandwrittenTwo"/>
              </a:defRPr>
            </a:pPr>
            <a:r>
              <a:rPr lang="de-DE" dirty="0"/>
              <a:t>Die Schülerinnen und Schüler erzählen eine Geschichte nach oder erfinden ein Ende für eine bereits bestehende Geschichte. </a:t>
            </a:r>
          </a:p>
          <a:p>
            <a:pPr marL="431800" indent="-431800" algn="l" defTabSz="449580">
              <a:lnSpc>
                <a:spcPct val="115000"/>
              </a:lnSpc>
              <a:buSzPct val="40000"/>
              <a:buBlip>
                <a:blip r:embed="rId2"/>
              </a:buBlip>
              <a:defRPr sz="3400">
                <a:solidFill>
                  <a:srgbClr val="000000"/>
                </a:solidFill>
                <a:latin typeface="HandwrittenTwo"/>
                <a:ea typeface="HandwrittenTwo"/>
                <a:cs typeface="HandwrittenTwo"/>
                <a:sym typeface="HandwrittenTwo"/>
              </a:defRPr>
            </a:pPr>
            <a:r>
              <a:rPr lang="de-DE" dirty="0"/>
              <a:t>Umgesetzt wird die Erzählung medial mit der App, mit der sich eine Art digitales Puppentheater erstellen lässt. </a:t>
            </a:r>
          </a:p>
          <a:p>
            <a:pPr marL="431800" indent="-431800" algn="l" defTabSz="449580">
              <a:lnSpc>
                <a:spcPct val="115000"/>
              </a:lnSpc>
              <a:buSzPct val="40000"/>
              <a:buBlip>
                <a:blip r:embed="rId2"/>
              </a:buBlip>
              <a:defRPr sz="3400">
                <a:solidFill>
                  <a:srgbClr val="000000"/>
                </a:solidFill>
                <a:latin typeface="HandwrittenTwo"/>
                <a:ea typeface="HandwrittenTwo"/>
                <a:cs typeface="HandwrittenTwo"/>
                <a:sym typeface="HandwrittenTwo"/>
              </a:defRPr>
            </a:pPr>
            <a:r>
              <a:rPr lang="de-DE" dirty="0"/>
              <a:t>Dafür gestalten die Lernenden die Figuren der Erzählung, fotografieren diese und setzen sie in der App als Avatare ein. </a:t>
            </a:r>
          </a:p>
          <a:p>
            <a:pPr marL="431800" indent="-431800" algn="l" defTabSz="449580">
              <a:lnSpc>
                <a:spcPct val="115000"/>
              </a:lnSpc>
              <a:buSzPct val="40000"/>
              <a:buBlip>
                <a:blip r:embed="rId2"/>
              </a:buBlip>
              <a:defRPr sz="3400">
                <a:solidFill>
                  <a:srgbClr val="000000"/>
                </a:solidFill>
                <a:latin typeface="HandwrittenTwo"/>
                <a:ea typeface="HandwrittenTwo"/>
                <a:cs typeface="HandwrittenTwo"/>
                <a:sym typeface="HandwrittenTwo"/>
              </a:defRPr>
            </a:pPr>
            <a:r>
              <a:rPr lang="de-DE" dirty="0"/>
              <a:t>Mit den Avataren wird die Geschichte innerhalb der App erzählt und aufgezeichnet. </a:t>
            </a:r>
          </a:p>
          <a:p>
            <a:pPr marL="431800" indent="-431800" algn="l" defTabSz="449580">
              <a:lnSpc>
                <a:spcPct val="115000"/>
              </a:lnSpc>
              <a:buSzPct val="40000"/>
              <a:buBlip>
                <a:blip r:embed="rId2"/>
              </a:buBlip>
              <a:defRPr sz="3400">
                <a:solidFill>
                  <a:srgbClr val="000000"/>
                </a:solidFill>
                <a:latin typeface="HandwrittenTwo"/>
                <a:ea typeface="HandwrittenTwo"/>
                <a:cs typeface="HandwrittenTwo"/>
                <a:sym typeface="HandwrittenTwo"/>
              </a:defRPr>
            </a:pPr>
            <a:r>
              <a:rPr lang="de-DE" dirty="0"/>
              <a:t>Im Anschluss kann diese dann einem breiten Publikum präsentiert werden. </a:t>
            </a:r>
          </a:p>
          <a:p>
            <a:pPr marL="431800" indent="-431800" algn="l" defTabSz="449580">
              <a:lnSpc>
                <a:spcPct val="115000"/>
              </a:lnSpc>
              <a:buSzPct val="40000"/>
              <a:buBlip>
                <a:blip r:embed="rId2"/>
              </a:buBlip>
              <a:defRPr sz="3400">
                <a:solidFill>
                  <a:srgbClr val="000000"/>
                </a:solidFill>
                <a:latin typeface="HandwrittenTwo"/>
                <a:ea typeface="HandwrittenTwo"/>
                <a:cs typeface="HandwrittenTwo"/>
                <a:sym typeface="HandwrittenTwo"/>
              </a:defRPr>
            </a:pPr>
            <a:endParaRPr lang="de-DE" dirty="0"/>
          </a:p>
          <a:p>
            <a:pPr algn="l" defTabSz="449580">
              <a:lnSpc>
                <a:spcPct val="115000"/>
              </a:lnSpc>
              <a:defRPr sz="3400">
                <a:solidFill>
                  <a:srgbClr val="000000"/>
                </a:solidFill>
                <a:latin typeface="HandwrittenTwo"/>
                <a:ea typeface="HandwrittenTwo"/>
                <a:cs typeface="HandwrittenTwo"/>
                <a:sym typeface="HandwrittenTwo"/>
              </a:defRPr>
            </a:pPr>
            <a:endParaRPr lang="de-DE" dirty="0"/>
          </a:p>
          <a:p>
            <a:pPr algn="l" defTabSz="449580">
              <a:lnSpc>
                <a:spcPct val="115000"/>
              </a:lnSpc>
              <a:spcBef>
                <a:spcPts val="1000"/>
              </a:spcBef>
              <a:defRPr sz="2000">
                <a:solidFill>
                  <a:srgbClr val="000000"/>
                </a:solidFill>
                <a:latin typeface="Helvetica"/>
                <a:ea typeface="Helvetica"/>
                <a:cs typeface="Helvetica"/>
                <a:sym typeface="Helvetica"/>
              </a:defRPr>
            </a:pPr>
            <a:endParaRPr lang="de-DE" dirty="0"/>
          </a:p>
          <a:p>
            <a:pPr marL="127000" indent="-127000" algn="l" defTabSz="449580">
              <a:lnSpc>
                <a:spcPct val="115000"/>
              </a:lnSpc>
              <a:spcBef>
                <a:spcPts val="1000"/>
              </a:spcBef>
              <a:buSzPct val="40000"/>
              <a:buBlip>
                <a:blip r:embed="rId2"/>
              </a:buBlip>
              <a:defRPr sz="1000">
                <a:solidFill>
                  <a:srgbClr val="000000"/>
                </a:solidFill>
                <a:latin typeface="Helvetica"/>
                <a:ea typeface="Helvetica"/>
                <a:cs typeface="Helvetica"/>
                <a:sym typeface="Helvetica"/>
              </a:defRPr>
            </a:pPr>
            <a:endParaRPr lang="de-DE" dirty="0"/>
          </a:p>
        </p:txBody>
      </p:sp>
      <p:pic>
        <p:nvPicPr>
          <p:cNvPr id="209" name="Bild" descr="Bild"/>
          <p:cNvPicPr>
            <a:picLocks noChangeAspect="1"/>
          </p:cNvPicPr>
          <p:nvPr/>
        </p:nvPicPr>
        <p:blipFill>
          <a:blip r:embed="rId3"/>
          <a:srcRect l="366" t="603" r="4" b="979"/>
          <a:stretch>
            <a:fillRect/>
          </a:stretch>
        </p:blipFill>
        <p:spPr>
          <a:xfrm>
            <a:off x="21725516" y="11612459"/>
            <a:ext cx="2324101" cy="1878410"/>
          </a:xfrm>
          <a:custGeom>
            <a:avLst/>
            <a:gdLst/>
            <a:ahLst/>
            <a:cxnLst>
              <a:cxn ang="0">
                <a:pos x="wd2" y="hd2"/>
              </a:cxn>
              <a:cxn ang="5400000">
                <a:pos x="wd2" y="hd2"/>
              </a:cxn>
              <a:cxn ang="10800000">
                <a:pos x="wd2" y="hd2"/>
              </a:cxn>
              <a:cxn ang="16200000">
                <a:pos x="wd2" y="hd2"/>
              </a:cxn>
            </a:cxnLst>
            <a:rect l="0" t="0" r="r" b="b"/>
            <a:pathLst>
              <a:path w="21600" h="21600" extrusionOk="0">
                <a:moveTo>
                  <a:pt x="12604" y="0"/>
                </a:moveTo>
                <a:lnTo>
                  <a:pt x="12604" y="3345"/>
                </a:lnTo>
                <a:lnTo>
                  <a:pt x="12604" y="6690"/>
                </a:lnTo>
                <a:lnTo>
                  <a:pt x="9026" y="6864"/>
                </a:lnTo>
                <a:cubicBezTo>
                  <a:pt x="5681" y="7024"/>
                  <a:pt x="2557" y="7403"/>
                  <a:pt x="789" y="7859"/>
                </a:cubicBezTo>
                <a:lnTo>
                  <a:pt x="30" y="8050"/>
                </a:lnTo>
                <a:lnTo>
                  <a:pt x="0" y="11551"/>
                </a:lnTo>
                <a:lnTo>
                  <a:pt x="30" y="15526"/>
                </a:lnTo>
                <a:lnTo>
                  <a:pt x="3390" y="15393"/>
                </a:lnTo>
                <a:cubicBezTo>
                  <a:pt x="5238" y="15320"/>
                  <a:pt x="8116" y="15256"/>
                  <a:pt x="9786" y="15256"/>
                </a:cubicBezTo>
                <a:lnTo>
                  <a:pt x="12821" y="15256"/>
                </a:lnTo>
                <a:lnTo>
                  <a:pt x="12877" y="18200"/>
                </a:lnTo>
                <a:cubicBezTo>
                  <a:pt x="12908" y="19819"/>
                  <a:pt x="12977" y="21297"/>
                  <a:pt x="13032" y="21481"/>
                </a:cubicBezTo>
                <a:cubicBezTo>
                  <a:pt x="13045" y="21527"/>
                  <a:pt x="13107" y="21565"/>
                  <a:pt x="13194" y="21600"/>
                </a:cubicBezTo>
                <a:lnTo>
                  <a:pt x="15097" y="18948"/>
                </a:lnTo>
                <a:cubicBezTo>
                  <a:pt x="19286" y="13119"/>
                  <a:pt x="20434" y="11486"/>
                  <a:pt x="21010" y="10547"/>
                </a:cubicBezTo>
                <a:lnTo>
                  <a:pt x="21600" y="9584"/>
                </a:lnTo>
                <a:lnTo>
                  <a:pt x="21600" y="9264"/>
                </a:lnTo>
                <a:lnTo>
                  <a:pt x="19900" y="7443"/>
                </a:lnTo>
                <a:cubicBezTo>
                  <a:pt x="16978" y="4315"/>
                  <a:pt x="15690" y="2970"/>
                  <a:pt x="14098" y="1392"/>
                </a:cubicBezTo>
                <a:lnTo>
                  <a:pt x="12689" y="0"/>
                </a:lnTo>
                <a:lnTo>
                  <a:pt x="12604" y="0"/>
                </a:lnTo>
                <a:close/>
              </a:path>
            </a:pathLst>
          </a:custGeom>
          <a:ln w="12700">
            <a:miter lim="400000"/>
          </a:ln>
        </p:spPr>
      </p:pic>
      <p:sp>
        <p:nvSpPr>
          <p:cNvPr id="210" name="zurück zur Übersicht"/>
          <p:cNvSpPr txBox="1"/>
          <p:nvPr/>
        </p:nvSpPr>
        <p:spPr>
          <a:xfrm>
            <a:off x="21776157" y="12315035"/>
            <a:ext cx="2324101" cy="350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2000">
                <a:solidFill>
                  <a:srgbClr val="000000"/>
                </a:solidFill>
                <a:latin typeface="Calibri"/>
                <a:ea typeface="Calibri"/>
                <a:cs typeface="Calibri"/>
                <a:sym typeface="Calibri"/>
              </a:defRPr>
            </a:lvl1pPr>
          </a:lstStyle>
          <a:p>
            <a:r>
              <a:rPr dirty="0" err="1"/>
              <a:t>zurück</a:t>
            </a:r>
            <a:r>
              <a:rPr dirty="0"/>
              <a:t> </a:t>
            </a:r>
            <a:r>
              <a:rPr dirty="0" err="1"/>
              <a:t>zur</a:t>
            </a:r>
            <a:r>
              <a:rPr dirty="0"/>
              <a:t> </a:t>
            </a:r>
            <a:r>
              <a:rPr dirty="0" err="1"/>
              <a:t>Übersicht</a:t>
            </a:r>
            <a:endParaRPr dirty="0"/>
          </a:p>
        </p:txBody>
      </p:sp>
      <p:grpSp>
        <p:nvGrpSpPr>
          <p:cNvPr id="213" name="Abgerundetes Rechteck"/>
          <p:cNvGrpSpPr/>
          <p:nvPr/>
        </p:nvGrpSpPr>
        <p:grpSpPr>
          <a:xfrm>
            <a:off x="9730815" y="957940"/>
            <a:ext cx="4922369" cy="1499908"/>
            <a:chOff x="0" y="0"/>
            <a:chExt cx="4922367" cy="1499907"/>
          </a:xfrm>
        </p:grpSpPr>
        <p:sp>
          <p:nvSpPr>
            <p:cNvPr id="212"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11" name="Abgerundetes Rechteck Abgerundetes Rechteck" descr="Abgerundetes Rechteck Abgerundetes Rechteck"/>
            <p:cNvPicPr>
              <a:picLocks/>
            </p:cNvPicPr>
            <p:nvPr/>
          </p:nvPicPr>
          <p:blipFill>
            <a:blip r:embed="rId4">
              <a:alphaModFix amt="53456"/>
            </a:blip>
            <a:stretch>
              <a:fillRect/>
            </a:stretch>
          </p:blipFill>
          <p:spPr>
            <a:xfrm>
              <a:off x="0" y="0"/>
              <a:ext cx="4922368" cy="1499908"/>
            </a:xfrm>
            <a:prstGeom prst="rect">
              <a:avLst/>
            </a:prstGeom>
            <a:effectLst/>
          </p:spPr>
        </p:pic>
      </p:grpSp>
      <p:sp>
        <p:nvSpPr>
          <p:cNvPr id="214" name="Aufgabe"/>
          <p:cNvSpPr txBox="1"/>
          <p:nvPr/>
        </p:nvSpPr>
        <p:spPr>
          <a:xfrm>
            <a:off x="10464175" y="1210874"/>
            <a:ext cx="3455650" cy="99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sz="5500" dirty="0">
                <a:latin typeface="Chalkduster"/>
                <a:ea typeface="Chalkduster"/>
                <a:cs typeface="Chalkduster"/>
                <a:sym typeface="Chalkduster"/>
              </a:rPr>
              <a:t>Aufgabe</a:t>
            </a:r>
            <a:r>
              <a:rPr dirty="0"/>
              <a:t>  </a:t>
            </a:r>
          </a:p>
        </p:txBody>
      </p:sp>
      <p:sp>
        <p:nvSpPr>
          <p:cNvPr id="215" name="Rechteck">
            <a:hlinkClick r:id="rId5" action="ppaction://hlinksldjump"/>
          </p:cNvPr>
          <p:cNvSpPr/>
          <p:nvPr/>
        </p:nvSpPr>
        <p:spPr>
          <a:xfrm>
            <a:off x="20669620" y="11162614"/>
            <a:ext cx="3455651" cy="244281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 name="Rechteck 10">
            <a:hlinkClick r:id="rId5" action="ppaction://hlinksldjump"/>
            <a:extLst>
              <a:ext uri="{FF2B5EF4-FFF2-40B4-BE49-F238E27FC236}">
                <a16:creationId xmlns:a16="http://schemas.microsoft.com/office/drawing/2014/main" id="{2007720E-C358-1741-BF46-D26D0CB5D42B}"/>
              </a:ext>
            </a:extLst>
          </p:cNvPr>
          <p:cNvSpPr/>
          <p:nvPr/>
        </p:nvSpPr>
        <p:spPr>
          <a:xfrm>
            <a:off x="21490747" y="11381664"/>
            <a:ext cx="2855698"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Abgerundetes Rechteck"/>
          <p:cNvSpPr/>
          <p:nvPr/>
        </p:nvSpPr>
        <p:spPr>
          <a:xfrm>
            <a:off x="251060" y="266519"/>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220" name="Abgerundetes Rechteck"/>
          <p:cNvGrpSpPr/>
          <p:nvPr/>
        </p:nvGrpSpPr>
        <p:grpSpPr>
          <a:xfrm>
            <a:off x="6867070" y="2442592"/>
            <a:ext cx="10649861" cy="1474508"/>
            <a:chOff x="0" y="0"/>
            <a:chExt cx="10649859" cy="1474507"/>
          </a:xfrm>
        </p:grpSpPr>
        <p:sp>
          <p:nvSpPr>
            <p:cNvPr id="219" name="Abgerundetes Rechteck"/>
            <p:cNvSpPr/>
            <p:nvPr/>
          </p:nvSpPr>
          <p:spPr>
            <a:xfrm>
              <a:off x="38100" y="38100"/>
              <a:ext cx="10573660" cy="1398308"/>
            </a:xfrm>
            <a:prstGeom prst="roundRect">
              <a:avLst>
                <a:gd name="adj" fmla="val 20703"/>
              </a:avLst>
            </a:prstGeom>
            <a:solidFill>
              <a:srgbClr val="008FB0">
                <a:alpha val="22807"/>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18" name="Abgerundetes Rechteck Abgerundetes Rechteck" descr="Abgerundetes Rechteck Abgerundetes Rechteck"/>
            <p:cNvPicPr>
              <a:picLocks/>
            </p:cNvPicPr>
            <p:nvPr/>
          </p:nvPicPr>
          <p:blipFill>
            <a:blip r:embed="rId2">
              <a:alphaModFix amt="22807"/>
            </a:blip>
            <a:stretch>
              <a:fillRect/>
            </a:stretch>
          </p:blipFill>
          <p:spPr>
            <a:xfrm>
              <a:off x="0" y="0"/>
              <a:ext cx="10649860" cy="1474508"/>
            </a:xfrm>
            <a:prstGeom prst="rect">
              <a:avLst/>
            </a:prstGeom>
            <a:effectLst/>
          </p:spPr>
        </p:pic>
      </p:grpSp>
      <p:sp>
        <p:nvSpPr>
          <p:cNvPr id="221" name="In der Erzählpraxis spielt der Erzählanlass eine zentrale Rolle.…"/>
          <p:cNvSpPr txBox="1"/>
          <p:nvPr/>
        </p:nvSpPr>
        <p:spPr>
          <a:xfrm>
            <a:off x="4486977" y="4788038"/>
            <a:ext cx="16018476" cy="84076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31800" indent="-431800" algn="l" defTabSz="449580">
              <a:lnSpc>
                <a:spcPct val="120000"/>
              </a:lnSpc>
              <a:buSzPct val="40000"/>
              <a:buBlip>
                <a:blip r:embed="rId3"/>
              </a:buBlip>
              <a:defRPr sz="3400">
                <a:solidFill>
                  <a:srgbClr val="000000"/>
                </a:solidFill>
                <a:latin typeface="HandwrittenTwo"/>
                <a:ea typeface="HandwrittenTwo"/>
                <a:cs typeface="HandwrittenTwo"/>
                <a:sym typeface="HandwrittenTwo"/>
              </a:defRPr>
            </a:pPr>
            <a:r>
              <a:rPr dirty="0"/>
              <a:t>In der </a:t>
            </a:r>
            <a:r>
              <a:rPr dirty="0" err="1"/>
              <a:t>Erzählpraxis</a:t>
            </a:r>
            <a:r>
              <a:rPr dirty="0"/>
              <a:t> </a:t>
            </a:r>
            <a:r>
              <a:rPr dirty="0" err="1"/>
              <a:t>spielt</a:t>
            </a:r>
            <a:r>
              <a:rPr dirty="0"/>
              <a:t> der </a:t>
            </a:r>
            <a:r>
              <a:rPr dirty="0" err="1"/>
              <a:t>Erzählanlass</a:t>
            </a:r>
            <a:r>
              <a:rPr dirty="0"/>
              <a:t> </a:t>
            </a:r>
            <a:r>
              <a:rPr dirty="0" err="1"/>
              <a:t>eine</a:t>
            </a:r>
            <a:r>
              <a:rPr dirty="0"/>
              <a:t> </a:t>
            </a:r>
            <a:r>
              <a:rPr dirty="0" err="1"/>
              <a:t>zentrale</a:t>
            </a:r>
            <a:r>
              <a:rPr dirty="0"/>
              <a:t> Rolle. </a:t>
            </a:r>
          </a:p>
          <a:p>
            <a:pPr marL="431800" indent="-431800" algn="l" defTabSz="449580">
              <a:lnSpc>
                <a:spcPct val="120000"/>
              </a:lnSpc>
              <a:buSzPct val="40000"/>
              <a:buBlip>
                <a:blip r:embed="rId3"/>
              </a:buBlip>
              <a:defRPr sz="3400">
                <a:solidFill>
                  <a:srgbClr val="000000"/>
                </a:solidFill>
                <a:latin typeface="HandwrittenTwo"/>
                <a:ea typeface="HandwrittenTwo"/>
                <a:cs typeface="HandwrittenTwo"/>
                <a:sym typeface="HandwrittenTwo"/>
              </a:defRPr>
            </a:pPr>
            <a:r>
              <a:rPr dirty="0" err="1"/>
              <a:t>Deswegen</a:t>
            </a:r>
            <a:r>
              <a:rPr dirty="0"/>
              <a:t> </a:t>
            </a:r>
            <a:r>
              <a:rPr dirty="0" err="1"/>
              <a:t>lernen</a:t>
            </a:r>
            <a:r>
              <a:rPr dirty="0"/>
              <a:t> die </a:t>
            </a:r>
            <a:r>
              <a:rPr dirty="0" err="1"/>
              <a:t>Schülerinnen</a:t>
            </a:r>
            <a:r>
              <a:rPr lang="de-DE" dirty="0"/>
              <a:t> und</a:t>
            </a:r>
            <a:r>
              <a:rPr dirty="0"/>
              <a:t> </a:t>
            </a:r>
            <a:r>
              <a:rPr dirty="0" err="1"/>
              <a:t>Schüler</a:t>
            </a:r>
            <a:r>
              <a:rPr dirty="0"/>
              <a:t> </a:t>
            </a:r>
            <a:r>
              <a:rPr dirty="0" err="1"/>
              <a:t>im</a:t>
            </a:r>
            <a:r>
              <a:rPr dirty="0"/>
              <a:t> </a:t>
            </a:r>
            <a:r>
              <a:rPr dirty="0" err="1"/>
              <a:t>ersten</a:t>
            </a:r>
            <a:r>
              <a:rPr dirty="0"/>
              <a:t> </a:t>
            </a:r>
            <a:r>
              <a:rPr dirty="0" err="1"/>
              <a:t>Schritt</a:t>
            </a:r>
            <a:r>
              <a:rPr dirty="0"/>
              <a:t> </a:t>
            </a:r>
            <a:r>
              <a:rPr dirty="0" err="1"/>
              <a:t>eine</a:t>
            </a:r>
            <a:r>
              <a:rPr dirty="0"/>
              <a:t> </a:t>
            </a:r>
            <a:r>
              <a:rPr dirty="0" err="1"/>
              <a:t>Geschichte</a:t>
            </a:r>
            <a:r>
              <a:rPr dirty="0"/>
              <a:t> </a:t>
            </a:r>
            <a:r>
              <a:rPr dirty="0" err="1"/>
              <a:t>kennen</a:t>
            </a:r>
            <a:r>
              <a:rPr dirty="0"/>
              <a:t>. Die </a:t>
            </a:r>
            <a:r>
              <a:rPr dirty="0" err="1"/>
              <a:t>Textsorte</a:t>
            </a:r>
            <a:r>
              <a:rPr dirty="0"/>
              <a:t> </a:t>
            </a:r>
            <a:r>
              <a:rPr dirty="0" err="1"/>
              <a:t>Märchen</a:t>
            </a:r>
            <a:r>
              <a:rPr dirty="0"/>
              <a:t> </a:t>
            </a:r>
            <a:r>
              <a:rPr dirty="0" err="1"/>
              <a:t>bietet</a:t>
            </a:r>
            <a:r>
              <a:rPr dirty="0"/>
              <a:t> </a:t>
            </a:r>
            <a:r>
              <a:rPr dirty="0" err="1"/>
              <a:t>sich</a:t>
            </a:r>
            <a:r>
              <a:rPr dirty="0"/>
              <a:t> </a:t>
            </a:r>
            <a:r>
              <a:rPr dirty="0" err="1"/>
              <a:t>dafür</a:t>
            </a:r>
            <a:r>
              <a:rPr dirty="0"/>
              <a:t> </a:t>
            </a:r>
            <a:r>
              <a:rPr dirty="0" err="1"/>
              <a:t>besonders</a:t>
            </a:r>
            <a:r>
              <a:rPr dirty="0"/>
              <a:t> an, da </a:t>
            </a:r>
            <a:r>
              <a:rPr dirty="0" err="1"/>
              <a:t>sich</a:t>
            </a:r>
            <a:r>
              <a:rPr dirty="0"/>
              <a:t> </a:t>
            </a:r>
            <a:r>
              <a:rPr dirty="0" err="1"/>
              <a:t>diese</a:t>
            </a:r>
            <a:r>
              <a:rPr dirty="0"/>
              <a:t> </a:t>
            </a:r>
            <a:r>
              <a:rPr dirty="0" err="1"/>
              <a:t>aufgrund</a:t>
            </a:r>
            <a:r>
              <a:rPr dirty="0"/>
              <a:t> </a:t>
            </a:r>
            <a:r>
              <a:rPr dirty="0" err="1"/>
              <a:t>ihrer</a:t>
            </a:r>
            <a:r>
              <a:rPr dirty="0"/>
              <a:t> </a:t>
            </a:r>
            <a:r>
              <a:rPr dirty="0" err="1"/>
              <a:t>Struktur</a:t>
            </a:r>
            <a:r>
              <a:rPr dirty="0"/>
              <a:t> </a:t>
            </a:r>
            <a:r>
              <a:rPr dirty="0" err="1"/>
              <a:t>sehr</a:t>
            </a:r>
            <a:r>
              <a:rPr dirty="0"/>
              <a:t> gut </a:t>
            </a:r>
            <a:r>
              <a:rPr dirty="0" err="1"/>
              <a:t>zum</a:t>
            </a:r>
            <a:r>
              <a:rPr dirty="0"/>
              <a:t> </a:t>
            </a:r>
            <a:r>
              <a:rPr dirty="0" err="1"/>
              <a:t>Nacherzählen</a:t>
            </a:r>
            <a:r>
              <a:rPr dirty="0"/>
              <a:t> </a:t>
            </a:r>
            <a:r>
              <a:rPr dirty="0" err="1"/>
              <a:t>eignet</a:t>
            </a:r>
            <a:r>
              <a:rPr dirty="0"/>
              <a:t>. </a:t>
            </a:r>
          </a:p>
          <a:p>
            <a:pPr marL="431800" indent="-431800" algn="l" defTabSz="449580">
              <a:lnSpc>
                <a:spcPct val="120000"/>
              </a:lnSpc>
              <a:buSzPct val="40000"/>
              <a:buBlip>
                <a:blip r:embed="rId3"/>
              </a:buBlip>
              <a:defRPr sz="3400">
                <a:solidFill>
                  <a:srgbClr val="000000"/>
                </a:solidFill>
                <a:latin typeface="HandwrittenTwo"/>
                <a:ea typeface="HandwrittenTwo"/>
                <a:cs typeface="HandwrittenTwo"/>
                <a:sym typeface="HandwrittenTwo"/>
              </a:defRPr>
            </a:pPr>
            <a:r>
              <a:rPr dirty="0" err="1"/>
              <a:t>Ausgangspunkt</a:t>
            </a:r>
            <a:r>
              <a:rPr dirty="0"/>
              <a:t> </a:t>
            </a:r>
            <a:r>
              <a:rPr dirty="0" err="1"/>
              <a:t>ist</a:t>
            </a:r>
            <a:r>
              <a:rPr dirty="0"/>
              <a:t> </a:t>
            </a:r>
            <a:r>
              <a:rPr dirty="0" err="1"/>
              <a:t>dabei</a:t>
            </a:r>
            <a:r>
              <a:rPr dirty="0"/>
              <a:t> das </a:t>
            </a:r>
            <a:r>
              <a:rPr dirty="0" err="1"/>
              <a:t>freie</a:t>
            </a:r>
            <a:r>
              <a:rPr dirty="0"/>
              <a:t> </a:t>
            </a:r>
            <a:r>
              <a:rPr dirty="0" err="1"/>
              <a:t>Erzählen</a:t>
            </a:r>
            <a:r>
              <a:rPr dirty="0"/>
              <a:t>. </a:t>
            </a:r>
            <a:r>
              <a:rPr dirty="0" err="1"/>
              <a:t>Diese</a:t>
            </a:r>
            <a:r>
              <a:rPr dirty="0"/>
              <a:t> </a:t>
            </a:r>
            <a:r>
              <a:rPr dirty="0" err="1"/>
              <a:t>gesellige</a:t>
            </a:r>
            <a:r>
              <a:rPr dirty="0"/>
              <a:t> Praxis </a:t>
            </a:r>
            <a:r>
              <a:rPr dirty="0" err="1"/>
              <a:t>bietet</a:t>
            </a:r>
            <a:r>
              <a:rPr dirty="0"/>
              <a:t> dem </a:t>
            </a:r>
            <a:r>
              <a:rPr dirty="0" err="1"/>
              <a:t>Zuhörer</a:t>
            </a:r>
            <a:r>
              <a:rPr dirty="0"/>
              <a:t> die </a:t>
            </a:r>
            <a:r>
              <a:rPr dirty="0" err="1"/>
              <a:t>Möglichkeit</a:t>
            </a:r>
            <a:r>
              <a:rPr dirty="0"/>
              <a:t>, </a:t>
            </a:r>
            <a:r>
              <a:rPr dirty="0" err="1"/>
              <a:t>nachzufragen</a:t>
            </a:r>
            <a:r>
              <a:rPr dirty="0"/>
              <a:t>, </a:t>
            </a:r>
            <a:r>
              <a:rPr dirty="0" err="1"/>
              <a:t>Wörter</a:t>
            </a:r>
            <a:r>
              <a:rPr dirty="0"/>
              <a:t> </a:t>
            </a:r>
            <a:r>
              <a:rPr dirty="0" err="1"/>
              <a:t>zu</a:t>
            </a:r>
            <a:r>
              <a:rPr dirty="0"/>
              <a:t> </a:t>
            </a:r>
            <a:r>
              <a:rPr dirty="0" err="1"/>
              <a:t>klären</a:t>
            </a:r>
            <a:r>
              <a:rPr dirty="0"/>
              <a:t> und </a:t>
            </a:r>
            <a:r>
              <a:rPr dirty="0" err="1"/>
              <a:t>zu</a:t>
            </a:r>
            <a:r>
              <a:rPr dirty="0"/>
              <a:t> </a:t>
            </a:r>
            <a:r>
              <a:rPr dirty="0" err="1"/>
              <a:t>antizipieren</a:t>
            </a:r>
            <a:r>
              <a:rPr dirty="0"/>
              <a:t>. </a:t>
            </a:r>
          </a:p>
          <a:p>
            <a:pPr marL="431800" indent="-431800" algn="l" defTabSz="449580">
              <a:lnSpc>
                <a:spcPct val="120000"/>
              </a:lnSpc>
              <a:buSzPct val="40000"/>
              <a:buBlip>
                <a:blip r:embed="rId3"/>
              </a:buBlip>
              <a:defRPr sz="3400">
                <a:solidFill>
                  <a:srgbClr val="000000"/>
                </a:solidFill>
                <a:latin typeface="HandwrittenTwo"/>
                <a:ea typeface="HandwrittenTwo"/>
                <a:cs typeface="HandwrittenTwo"/>
                <a:sym typeface="HandwrittenTwo"/>
              </a:defRPr>
            </a:pPr>
            <a:r>
              <a:rPr dirty="0" err="1"/>
              <a:t>Nach</a:t>
            </a:r>
            <a:r>
              <a:rPr dirty="0"/>
              <a:t> dem </a:t>
            </a:r>
            <a:r>
              <a:rPr dirty="0" err="1"/>
              <a:t>Hören</a:t>
            </a:r>
            <a:r>
              <a:rPr dirty="0"/>
              <a:t> der </a:t>
            </a:r>
            <a:r>
              <a:rPr dirty="0" err="1"/>
              <a:t>Geschichte</a:t>
            </a:r>
            <a:r>
              <a:rPr dirty="0"/>
              <a:t> </a:t>
            </a:r>
            <a:r>
              <a:rPr dirty="0" err="1"/>
              <a:t>schließt</a:t>
            </a:r>
            <a:r>
              <a:rPr dirty="0"/>
              <a:t> </a:t>
            </a:r>
            <a:r>
              <a:rPr dirty="0" err="1"/>
              <a:t>sich</a:t>
            </a:r>
            <a:r>
              <a:rPr dirty="0"/>
              <a:t> </a:t>
            </a:r>
            <a:r>
              <a:rPr dirty="0" err="1"/>
              <a:t>ein</a:t>
            </a:r>
            <a:r>
              <a:rPr dirty="0"/>
              <a:t> </a:t>
            </a:r>
            <a:r>
              <a:rPr dirty="0" err="1"/>
              <a:t>Gespräch</a:t>
            </a:r>
            <a:r>
              <a:rPr dirty="0"/>
              <a:t> </a:t>
            </a:r>
            <a:r>
              <a:rPr dirty="0" err="1"/>
              <a:t>darüber</a:t>
            </a:r>
            <a:r>
              <a:rPr dirty="0"/>
              <a:t> an, </a:t>
            </a:r>
            <a:r>
              <a:rPr dirty="0" err="1"/>
              <a:t>beispielsweise</a:t>
            </a:r>
            <a:r>
              <a:rPr dirty="0"/>
              <a:t> </a:t>
            </a:r>
            <a:r>
              <a:rPr dirty="0" err="1"/>
              <a:t>werden</a:t>
            </a:r>
            <a:r>
              <a:rPr dirty="0"/>
              <a:t> </a:t>
            </a:r>
            <a:r>
              <a:rPr dirty="0" err="1"/>
              <a:t>besonders</a:t>
            </a:r>
            <a:r>
              <a:rPr dirty="0"/>
              <a:t> </a:t>
            </a:r>
            <a:r>
              <a:rPr dirty="0" err="1"/>
              <a:t>spannende</a:t>
            </a:r>
            <a:r>
              <a:rPr dirty="0"/>
              <a:t> </a:t>
            </a:r>
            <a:r>
              <a:rPr dirty="0" err="1"/>
              <a:t>oder</a:t>
            </a:r>
            <a:r>
              <a:rPr dirty="0"/>
              <a:t> </a:t>
            </a:r>
            <a:r>
              <a:rPr dirty="0" err="1"/>
              <a:t>interessante</a:t>
            </a:r>
            <a:r>
              <a:rPr dirty="0"/>
              <a:t> </a:t>
            </a:r>
            <a:r>
              <a:rPr dirty="0" err="1"/>
              <a:t>Stellen</a:t>
            </a:r>
            <a:r>
              <a:rPr dirty="0"/>
              <a:t> </a:t>
            </a:r>
            <a:r>
              <a:rPr dirty="0" err="1"/>
              <a:t>benannt</a:t>
            </a:r>
            <a:r>
              <a:rPr dirty="0"/>
              <a:t>.</a:t>
            </a:r>
          </a:p>
          <a:p>
            <a:pPr marL="431800" indent="-431800" algn="l" defTabSz="449580">
              <a:lnSpc>
                <a:spcPct val="120000"/>
              </a:lnSpc>
              <a:buSzPct val="40000"/>
              <a:buBlip>
                <a:blip r:embed="rId3"/>
              </a:buBlip>
              <a:defRPr sz="3400">
                <a:solidFill>
                  <a:srgbClr val="000000"/>
                </a:solidFill>
                <a:latin typeface="HandwrittenTwo"/>
                <a:ea typeface="HandwrittenTwo"/>
                <a:cs typeface="HandwrittenTwo"/>
                <a:sym typeface="HandwrittenTwo"/>
              </a:defRPr>
            </a:pPr>
            <a:r>
              <a:rPr dirty="0" err="1"/>
              <a:t>Denkbar</a:t>
            </a:r>
            <a:r>
              <a:rPr dirty="0"/>
              <a:t> </a:t>
            </a:r>
            <a:r>
              <a:rPr dirty="0" err="1"/>
              <a:t>wäre</a:t>
            </a:r>
            <a:r>
              <a:rPr dirty="0"/>
              <a:t> </a:t>
            </a:r>
            <a:r>
              <a:rPr dirty="0" err="1"/>
              <a:t>auch</a:t>
            </a:r>
            <a:r>
              <a:rPr dirty="0"/>
              <a:t>, </a:t>
            </a:r>
            <a:r>
              <a:rPr dirty="0" err="1"/>
              <a:t>eine</a:t>
            </a:r>
            <a:r>
              <a:rPr dirty="0"/>
              <a:t> </a:t>
            </a:r>
            <a:r>
              <a:rPr dirty="0" err="1"/>
              <a:t>Geschichte</a:t>
            </a:r>
            <a:r>
              <a:rPr dirty="0"/>
              <a:t> </a:t>
            </a:r>
            <a:r>
              <a:rPr dirty="0" err="1"/>
              <a:t>mit</a:t>
            </a:r>
            <a:r>
              <a:rPr dirty="0"/>
              <a:t> </a:t>
            </a:r>
            <a:r>
              <a:rPr dirty="0" err="1"/>
              <a:t>offenem</a:t>
            </a:r>
            <a:r>
              <a:rPr dirty="0"/>
              <a:t> Ende </a:t>
            </a:r>
            <a:r>
              <a:rPr dirty="0" err="1"/>
              <a:t>zu</a:t>
            </a:r>
            <a:r>
              <a:rPr dirty="0"/>
              <a:t> </a:t>
            </a:r>
            <a:r>
              <a:rPr dirty="0" err="1"/>
              <a:t>erzählen</a:t>
            </a:r>
            <a:r>
              <a:rPr dirty="0"/>
              <a:t>. Die Aufgabe </a:t>
            </a:r>
            <a:r>
              <a:rPr lang="de-DE" dirty="0"/>
              <a:t>für die</a:t>
            </a:r>
            <a:r>
              <a:rPr dirty="0"/>
              <a:t> Kinder </a:t>
            </a:r>
            <a:r>
              <a:rPr dirty="0" err="1"/>
              <a:t>lautet</a:t>
            </a:r>
            <a:r>
              <a:rPr dirty="0"/>
              <a:t> </a:t>
            </a:r>
            <a:r>
              <a:rPr dirty="0" err="1"/>
              <a:t>dann</a:t>
            </a:r>
            <a:r>
              <a:rPr dirty="0"/>
              <a:t>, </a:t>
            </a:r>
            <a:r>
              <a:rPr dirty="0" err="1"/>
              <a:t>ein</a:t>
            </a:r>
            <a:r>
              <a:rPr dirty="0"/>
              <a:t> Ende </a:t>
            </a:r>
            <a:r>
              <a:rPr dirty="0" err="1"/>
              <a:t>für</a:t>
            </a:r>
            <a:r>
              <a:rPr dirty="0"/>
              <a:t> die </a:t>
            </a:r>
            <a:r>
              <a:rPr dirty="0" err="1"/>
              <a:t>Geschichte</a:t>
            </a:r>
            <a:r>
              <a:rPr dirty="0"/>
              <a:t> </a:t>
            </a:r>
            <a:r>
              <a:rPr dirty="0" err="1"/>
              <a:t>szenisch</a:t>
            </a:r>
            <a:r>
              <a:rPr dirty="0"/>
              <a:t> </a:t>
            </a:r>
            <a:r>
              <a:rPr dirty="0" err="1"/>
              <a:t>umzusetzen</a:t>
            </a:r>
            <a:r>
              <a:rPr dirty="0"/>
              <a:t>.</a:t>
            </a:r>
          </a:p>
          <a:p>
            <a:pPr algn="l" defTabSz="449580">
              <a:lnSpc>
                <a:spcPct val="120000"/>
              </a:lnSpc>
              <a:defRPr sz="3400">
                <a:solidFill>
                  <a:srgbClr val="000000"/>
                </a:solidFill>
                <a:latin typeface="HandwrittenTwo"/>
                <a:ea typeface="HandwrittenTwo"/>
                <a:cs typeface="HandwrittenTwo"/>
                <a:sym typeface="HandwrittenTwo"/>
              </a:defRPr>
            </a:pPr>
            <a:endParaRPr dirty="0"/>
          </a:p>
          <a:p>
            <a:pPr marL="431800" indent="-431800" algn="l" defTabSz="449580">
              <a:lnSpc>
                <a:spcPct val="120000"/>
              </a:lnSpc>
              <a:buSzPct val="40000"/>
              <a:buBlip>
                <a:blip r:embed="rId3"/>
              </a:buBlip>
              <a:defRPr sz="3400">
                <a:solidFill>
                  <a:srgbClr val="000000"/>
                </a:solidFill>
                <a:latin typeface="HandwrittenTwo"/>
                <a:ea typeface="HandwrittenTwo"/>
                <a:cs typeface="HandwrittenTwo"/>
                <a:sym typeface="HandwrittenTwo"/>
              </a:defRPr>
            </a:pPr>
            <a:endParaRPr dirty="0"/>
          </a:p>
          <a:p>
            <a:pPr algn="l" defTabSz="449580">
              <a:lnSpc>
                <a:spcPct val="120000"/>
              </a:lnSpc>
              <a:defRPr sz="10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p:txBody>
      </p:sp>
      <p:sp>
        <p:nvSpPr>
          <p:cNvPr id="222" name="Kennenlernen der Geschichte"/>
          <p:cNvSpPr txBox="1"/>
          <p:nvPr/>
        </p:nvSpPr>
        <p:spPr>
          <a:xfrm>
            <a:off x="7498623" y="2814830"/>
            <a:ext cx="9386755" cy="730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a:solidFill>
                  <a:srgbClr val="000000"/>
                </a:solidFill>
                <a:latin typeface="Chalkduster"/>
                <a:ea typeface="Chalkduster"/>
                <a:cs typeface="Chalkduster"/>
                <a:sym typeface="Chalkduster"/>
              </a:defRPr>
            </a:lvl1pPr>
          </a:lstStyle>
          <a:p>
            <a:r>
              <a:t>Kennenlernen der Geschichte </a:t>
            </a:r>
          </a:p>
        </p:txBody>
      </p:sp>
      <p:pic>
        <p:nvPicPr>
          <p:cNvPr id="223" name="Bild" descr="Bild"/>
          <p:cNvPicPr>
            <a:picLocks noChangeAspect="1"/>
          </p:cNvPicPr>
          <p:nvPr/>
        </p:nvPicPr>
        <p:blipFill>
          <a:blip r:embed="rId4"/>
          <a:srcRect l="366" t="603" r="4" b="979"/>
          <a:stretch>
            <a:fillRect/>
          </a:stretch>
        </p:blipFill>
        <p:spPr>
          <a:xfrm>
            <a:off x="21748917" y="11532139"/>
            <a:ext cx="2324101" cy="1878410"/>
          </a:xfrm>
          <a:custGeom>
            <a:avLst/>
            <a:gdLst/>
            <a:ahLst/>
            <a:cxnLst>
              <a:cxn ang="0">
                <a:pos x="wd2" y="hd2"/>
              </a:cxn>
              <a:cxn ang="5400000">
                <a:pos x="wd2" y="hd2"/>
              </a:cxn>
              <a:cxn ang="10800000">
                <a:pos x="wd2" y="hd2"/>
              </a:cxn>
              <a:cxn ang="16200000">
                <a:pos x="wd2" y="hd2"/>
              </a:cxn>
            </a:cxnLst>
            <a:rect l="0" t="0" r="r" b="b"/>
            <a:pathLst>
              <a:path w="21600" h="21600" extrusionOk="0">
                <a:moveTo>
                  <a:pt x="12604" y="0"/>
                </a:moveTo>
                <a:lnTo>
                  <a:pt x="12604" y="3345"/>
                </a:lnTo>
                <a:lnTo>
                  <a:pt x="12604" y="6690"/>
                </a:lnTo>
                <a:lnTo>
                  <a:pt x="9026" y="6864"/>
                </a:lnTo>
                <a:cubicBezTo>
                  <a:pt x="5681" y="7024"/>
                  <a:pt x="2557" y="7403"/>
                  <a:pt x="789" y="7859"/>
                </a:cubicBezTo>
                <a:lnTo>
                  <a:pt x="30" y="8050"/>
                </a:lnTo>
                <a:lnTo>
                  <a:pt x="0" y="11551"/>
                </a:lnTo>
                <a:lnTo>
                  <a:pt x="30" y="15526"/>
                </a:lnTo>
                <a:lnTo>
                  <a:pt x="3390" y="15393"/>
                </a:lnTo>
                <a:cubicBezTo>
                  <a:pt x="5238" y="15320"/>
                  <a:pt x="8116" y="15256"/>
                  <a:pt x="9786" y="15256"/>
                </a:cubicBezTo>
                <a:lnTo>
                  <a:pt x="12821" y="15256"/>
                </a:lnTo>
                <a:lnTo>
                  <a:pt x="12877" y="18200"/>
                </a:lnTo>
                <a:cubicBezTo>
                  <a:pt x="12908" y="19819"/>
                  <a:pt x="12977" y="21297"/>
                  <a:pt x="13032" y="21481"/>
                </a:cubicBezTo>
                <a:cubicBezTo>
                  <a:pt x="13045" y="21527"/>
                  <a:pt x="13107" y="21565"/>
                  <a:pt x="13194" y="21600"/>
                </a:cubicBezTo>
                <a:lnTo>
                  <a:pt x="15097" y="18948"/>
                </a:lnTo>
                <a:cubicBezTo>
                  <a:pt x="19286" y="13119"/>
                  <a:pt x="20434" y="11486"/>
                  <a:pt x="21010" y="10547"/>
                </a:cubicBezTo>
                <a:lnTo>
                  <a:pt x="21600" y="9584"/>
                </a:lnTo>
                <a:lnTo>
                  <a:pt x="21600" y="9264"/>
                </a:lnTo>
                <a:lnTo>
                  <a:pt x="19900" y="7443"/>
                </a:lnTo>
                <a:cubicBezTo>
                  <a:pt x="16978" y="4315"/>
                  <a:pt x="15690" y="2970"/>
                  <a:pt x="14098" y="1392"/>
                </a:cubicBezTo>
                <a:lnTo>
                  <a:pt x="12689" y="0"/>
                </a:lnTo>
                <a:lnTo>
                  <a:pt x="12604" y="0"/>
                </a:lnTo>
                <a:close/>
              </a:path>
            </a:pathLst>
          </a:custGeom>
          <a:ln w="12700">
            <a:miter lim="400000"/>
          </a:ln>
        </p:spPr>
      </p:pic>
      <p:sp>
        <p:nvSpPr>
          <p:cNvPr id="224" name="zurück zur Übersicht"/>
          <p:cNvSpPr txBox="1"/>
          <p:nvPr/>
        </p:nvSpPr>
        <p:spPr>
          <a:xfrm>
            <a:off x="21776157" y="12264656"/>
            <a:ext cx="2324101" cy="350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2000">
                <a:solidFill>
                  <a:srgbClr val="000000"/>
                </a:solidFill>
                <a:latin typeface="Calibri"/>
                <a:ea typeface="Calibri"/>
                <a:cs typeface="Calibri"/>
                <a:sym typeface="Calibri"/>
              </a:defRPr>
            </a:lvl1pPr>
          </a:lstStyle>
          <a:p>
            <a:r>
              <a:t>zurück zur Übersicht</a:t>
            </a:r>
          </a:p>
        </p:txBody>
      </p:sp>
      <p:grpSp>
        <p:nvGrpSpPr>
          <p:cNvPr id="227" name="Abgerundetes Rechteck"/>
          <p:cNvGrpSpPr/>
          <p:nvPr/>
        </p:nvGrpSpPr>
        <p:grpSpPr>
          <a:xfrm>
            <a:off x="9730816" y="668143"/>
            <a:ext cx="4922368" cy="1499908"/>
            <a:chOff x="0" y="0"/>
            <a:chExt cx="4922367" cy="1499907"/>
          </a:xfrm>
        </p:grpSpPr>
        <p:sp>
          <p:nvSpPr>
            <p:cNvPr id="226"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25" name="Abgerundetes Rechteck Abgerundetes Rechteck" descr="Abgerundetes Rechteck Abgerundetes Rechteck"/>
            <p:cNvPicPr>
              <a:picLocks/>
            </p:cNvPicPr>
            <p:nvPr/>
          </p:nvPicPr>
          <p:blipFill>
            <a:blip r:embed="rId5">
              <a:alphaModFix amt="53456"/>
            </a:blip>
            <a:stretch>
              <a:fillRect/>
            </a:stretch>
          </p:blipFill>
          <p:spPr>
            <a:xfrm>
              <a:off x="0" y="0"/>
              <a:ext cx="4922368" cy="1499908"/>
            </a:xfrm>
            <a:prstGeom prst="rect">
              <a:avLst/>
            </a:prstGeom>
            <a:effectLst/>
          </p:spPr>
        </p:pic>
      </p:grpSp>
      <p:sp>
        <p:nvSpPr>
          <p:cNvPr id="228" name="Ablauf"/>
          <p:cNvSpPr txBox="1"/>
          <p:nvPr/>
        </p:nvSpPr>
        <p:spPr>
          <a:xfrm>
            <a:off x="10591140" y="921078"/>
            <a:ext cx="3201720" cy="99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sz="5500">
                <a:latin typeface="Chalkduster"/>
                <a:ea typeface="Chalkduster"/>
                <a:cs typeface="Chalkduster"/>
                <a:sym typeface="Chalkduster"/>
              </a:rPr>
              <a:t>Ablauf </a:t>
            </a:r>
            <a:r>
              <a:t>  </a:t>
            </a:r>
          </a:p>
        </p:txBody>
      </p:sp>
      <p:sp>
        <p:nvSpPr>
          <p:cNvPr id="229" name="Rechteck">
            <a:hlinkClick r:id="rId6" action="ppaction://hlinksldjump"/>
          </p:cNvPr>
          <p:cNvSpPr/>
          <p:nvPr/>
        </p:nvSpPr>
        <p:spPr>
          <a:xfrm>
            <a:off x="20646218" y="11022207"/>
            <a:ext cx="3455651" cy="2442819"/>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 name="Rechteck 14">
            <a:hlinkClick r:id="rId6" action="ppaction://hlinksldjump"/>
            <a:extLst>
              <a:ext uri="{FF2B5EF4-FFF2-40B4-BE49-F238E27FC236}">
                <a16:creationId xmlns:a16="http://schemas.microsoft.com/office/drawing/2014/main" id="{9BEAB1C8-DC59-2D4F-9602-3551652884F9}"/>
              </a:ext>
            </a:extLst>
          </p:cNvPr>
          <p:cNvSpPr/>
          <p:nvPr/>
        </p:nvSpPr>
        <p:spPr>
          <a:xfrm>
            <a:off x="21244560" y="11381664"/>
            <a:ext cx="2855698"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 name="Abgerundetes Rechteck"/>
          <p:cNvGrpSpPr/>
          <p:nvPr/>
        </p:nvGrpSpPr>
        <p:grpSpPr>
          <a:xfrm>
            <a:off x="6867070" y="2442592"/>
            <a:ext cx="10649861" cy="1474508"/>
            <a:chOff x="0" y="0"/>
            <a:chExt cx="10649859" cy="1474507"/>
          </a:xfrm>
        </p:grpSpPr>
        <p:sp>
          <p:nvSpPr>
            <p:cNvPr id="232" name="Abgerundetes Rechteck"/>
            <p:cNvSpPr/>
            <p:nvPr/>
          </p:nvSpPr>
          <p:spPr>
            <a:xfrm>
              <a:off x="38100" y="38100"/>
              <a:ext cx="10573660" cy="1398308"/>
            </a:xfrm>
            <a:prstGeom prst="roundRect">
              <a:avLst>
                <a:gd name="adj" fmla="val 20703"/>
              </a:avLst>
            </a:prstGeom>
            <a:solidFill>
              <a:srgbClr val="008FB0">
                <a:alpha val="22807"/>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31" name="Abgerundetes Rechteck Abgerundetes Rechteck" descr="Abgerundetes Rechteck Abgerundetes Rechteck"/>
            <p:cNvPicPr>
              <a:picLocks/>
            </p:cNvPicPr>
            <p:nvPr/>
          </p:nvPicPr>
          <p:blipFill>
            <a:blip r:embed="rId2">
              <a:alphaModFix amt="22807"/>
            </a:blip>
            <a:stretch>
              <a:fillRect/>
            </a:stretch>
          </p:blipFill>
          <p:spPr>
            <a:xfrm>
              <a:off x="0" y="0"/>
              <a:ext cx="10649860" cy="1474508"/>
            </a:xfrm>
            <a:prstGeom prst="rect">
              <a:avLst/>
            </a:prstGeom>
            <a:effectLst/>
          </p:spPr>
        </p:pic>
      </p:grpSp>
      <p:sp>
        <p:nvSpPr>
          <p:cNvPr id="234" name="Abgerundetes Rechteck"/>
          <p:cNvSpPr/>
          <p:nvPr/>
        </p:nvSpPr>
        <p:spPr>
          <a:xfrm>
            <a:off x="251060" y="266519"/>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237" name="Abgerundetes Rechteck"/>
          <p:cNvGrpSpPr/>
          <p:nvPr/>
        </p:nvGrpSpPr>
        <p:grpSpPr>
          <a:xfrm>
            <a:off x="9730816" y="668143"/>
            <a:ext cx="4922368" cy="1499908"/>
            <a:chOff x="0" y="0"/>
            <a:chExt cx="4922367" cy="1499907"/>
          </a:xfrm>
        </p:grpSpPr>
        <p:sp>
          <p:nvSpPr>
            <p:cNvPr id="236"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35" name="Abgerundetes Rechteck Abgerundetes Rechteck" descr="Abgerundetes Rechteck Abgerundetes Rechteck"/>
            <p:cNvPicPr>
              <a:picLocks/>
            </p:cNvPicPr>
            <p:nvPr/>
          </p:nvPicPr>
          <p:blipFill>
            <a:blip r:embed="rId3">
              <a:alphaModFix amt="53456"/>
            </a:blip>
            <a:stretch>
              <a:fillRect/>
            </a:stretch>
          </p:blipFill>
          <p:spPr>
            <a:xfrm>
              <a:off x="0" y="0"/>
              <a:ext cx="4922368" cy="1499908"/>
            </a:xfrm>
            <a:prstGeom prst="rect">
              <a:avLst/>
            </a:prstGeom>
            <a:effectLst/>
          </p:spPr>
        </p:pic>
      </p:grpSp>
      <p:sp>
        <p:nvSpPr>
          <p:cNvPr id="238" name="Gestaltung der Figuren"/>
          <p:cNvSpPr txBox="1"/>
          <p:nvPr/>
        </p:nvSpPr>
        <p:spPr>
          <a:xfrm>
            <a:off x="7498623" y="2814830"/>
            <a:ext cx="9386755" cy="730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a:solidFill>
                  <a:srgbClr val="000000"/>
                </a:solidFill>
                <a:latin typeface="Chalkduster"/>
                <a:ea typeface="Chalkduster"/>
                <a:cs typeface="Chalkduster"/>
                <a:sym typeface="Chalkduster"/>
              </a:defRPr>
            </a:lvl1pPr>
          </a:lstStyle>
          <a:p>
            <a:r>
              <a:t>Gestaltung der Figuren </a:t>
            </a:r>
          </a:p>
        </p:txBody>
      </p:sp>
      <p:pic>
        <p:nvPicPr>
          <p:cNvPr id="239" name="Bild" descr="Bild"/>
          <p:cNvPicPr>
            <a:picLocks noChangeAspect="1"/>
          </p:cNvPicPr>
          <p:nvPr/>
        </p:nvPicPr>
        <p:blipFill>
          <a:blip r:embed="rId4"/>
          <a:srcRect l="366" t="603" r="4" b="979"/>
          <a:stretch>
            <a:fillRect/>
          </a:stretch>
        </p:blipFill>
        <p:spPr>
          <a:xfrm>
            <a:off x="21748917" y="11532139"/>
            <a:ext cx="2324101" cy="1878410"/>
          </a:xfrm>
          <a:custGeom>
            <a:avLst/>
            <a:gdLst/>
            <a:ahLst/>
            <a:cxnLst>
              <a:cxn ang="0">
                <a:pos x="wd2" y="hd2"/>
              </a:cxn>
              <a:cxn ang="5400000">
                <a:pos x="wd2" y="hd2"/>
              </a:cxn>
              <a:cxn ang="10800000">
                <a:pos x="wd2" y="hd2"/>
              </a:cxn>
              <a:cxn ang="16200000">
                <a:pos x="wd2" y="hd2"/>
              </a:cxn>
            </a:cxnLst>
            <a:rect l="0" t="0" r="r" b="b"/>
            <a:pathLst>
              <a:path w="21600" h="21600" extrusionOk="0">
                <a:moveTo>
                  <a:pt x="12604" y="0"/>
                </a:moveTo>
                <a:lnTo>
                  <a:pt x="12604" y="3345"/>
                </a:lnTo>
                <a:lnTo>
                  <a:pt x="12604" y="6690"/>
                </a:lnTo>
                <a:lnTo>
                  <a:pt x="9026" y="6864"/>
                </a:lnTo>
                <a:cubicBezTo>
                  <a:pt x="5681" y="7024"/>
                  <a:pt x="2557" y="7403"/>
                  <a:pt x="789" y="7859"/>
                </a:cubicBezTo>
                <a:lnTo>
                  <a:pt x="30" y="8050"/>
                </a:lnTo>
                <a:lnTo>
                  <a:pt x="0" y="11551"/>
                </a:lnTo>
                <a:lnTo>
                  <a:pt x="30" y="15526"/>
                </a:lnTo>
                <a:lnTo>
                  <a:pt x="3390" y="15393"/>
                </a:lnTo>
                <a:cubicBezTo>
                  <a:pt x="5238" y="15320"/>
                  <a:pt x="8116" y="15256"/>
                  <a:pt x="9786" y="15256"/>
                </a:cubicBezTo>
                <a:lnTo>
                  <a:pt x="12821" y="15256"/>
                </a:lnTo>
                <a:lnTo>
                  <a:pt x="12877" y="18200"/>
                </a:lnTo>
                <a:cubicBezTo>
                  <a:pt x="12908" y="19819"/>
                  <a:pt x="12977" y="21297"/>
                  <a:pt x="13032" y="21481"/>
                </a:cubicBezTo>
                <a:cubicBezTo>
                  <a:pt x="13045" y="21527"/>
                  <a:pt x="13107" y="21565"/>
                  <a:pt x="13194" y="21600"/>
                </a:cubicBezTo>
                <a:lnTo>
                  <a:pt x="15097" y="18948"/>
                </a:lnTo>
                <a:cubicBezTo>
                  <a:pt x="19286" y="13119"/>
                  <a:pt x="20434" y="11486"/>
                  <a:pt x="21010" y="10547"/>
                </a:cubicBezTo>
                <a:lnTo>
                  <a:pt x="21600" y="9584"/>
                </a:lnTo>
                <a:lnTo>
                  <a:pt x="21600" y="9264"/>
                </a:lnTo>
                <a:lnTo>
                  <a:pt x="19900" y="7443"/>
                </a:lnTo>
                <a:cubicBezTo>
                  <a:pt x="16978" y="4315"/>
                  <a:pt x="15690" y="2970"/>
                  <a:pt x="14098" y="1392"/>
                </a:cubicBezTo>
                <a:lnTo>
                  <a:pt x="12689" y="0"/>
                </a:lnTo>
                <a:lnTo>
                  <a:pt x="12604" y="0"/>
                </a:lnTo>
                <a:close/>
              </a:path>
            </a:pathLst>
          </a:custGeom>
          <a:ln w="12700">
            <a:miter lim="400000"/>
          </a:ln>
        </p:spPr>
      </p:pic>
      <p:sp>
        <p:nvSpPr>
          <p:cNvPr id="240" name="zurück zur Übersicht"/>
          <p:cNvSpPr txBox="1"/>
          <p:nvPr/>
        </p:nvSpPr>
        <p:spPr>
          <a:xfrm>
            <a:off x="21776157" y="12264656"/>
            <a:ext cx="2324101" cy="350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2000">
                <a:solidFill>
                  <a:srgbClr val="000000"/>
                </a:solidFill>
                <a:latin typeface="Calibri"/>
                <a:ea typeface="Calibri"/>
                <a:cs typeface="Calibri"/>
                <a:sym typeface="Calibri"/>
              </a:defRPr>
            </a:lvl1pPr>
          </a:lstStyle>
          <a:p>
            <a:r>
              <a:t>zurück zur Übersicht</a:t>
            </a:r>
          </a:p>
        </p:txBody>
      </p:sp>
      <p:sp>
        <p:nvSpPr>
          <p:cNvPr id="241" name="Ablauf"/>
          <p:cNvSpPr txBox="1"/>
          <p:nvPr/>
        </p:nvSpPr>
        <p:spPr>
          <a:xfrm>
            <a:off x="10591140" y="921078"/>
            <a:ext cx="3201720" cy="99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sz="5500">
                <a:latin typeface="Chalkduster"/>
                <a:ea typeface="Chalkduster"/>
                <a:cs typeface="Chalkduster"/>
                <a:sym typeface="Chalkduster"/>
              </a:rPr>
              <a:t>Ablauf </a:t>
            </a:r>
            <a:r>
              <a:t>  </a:t>
            </a:r>
          </a:p>
        </p:txBody>
      </p:sp>
      <p:sp>
        <p:nvSpPr>
          <p:cNvPr id="242" name="Die Figuren, die die Schülerinnen und Schüler für Ihre Geschichte benötigen, werden von ihnen selbst gestaltet.…"/>
          <p:cNvSpPr txBox="1"/>
          <p:nvPr/>
        </p:nvSpPr>
        <p:spPr>
          <a:xfrm>
            <a:off x="13458995" y="5534022"/>
            <a:ext cx="8633769" cy="10020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a:t>Die </a:t>
            </a:r>
            <a:r>
              <a:rPr dirty="0" err="1"/>
              <a:t>Figuren</a:t>
            </a:r>
            <a:r>
              <a:rPr dirty="0"/>
              <a:t>, die </a:t>
            </a:r>
            <a:r>
              <a:rPr dirty="0" err="1"/>
              <a:t>die</a:t>
            </a:r>
            <a:r>
              <a:rPr dirty="0"/>
              <a:t> </a:t>
            </a:r>
            <a:r>
              <a:rPr dirty="0" err="1"/>
              <a:t>Schülerinnen</a:t>
            </a:r>
            <a:r>
              <a:rPr dirty="0"/>
              <a:t> und </a:t>
            </a:r>
            <a:r>
              <a:rPr dirty="0" err="1"/>
              <a:t>Schüler</a:t>
            </a:r>
            <a:r>
              <a:rPr dirty="0"/>
              <a:t> </a:t>
            </a:r>
            <a:r>
              <a:rPr dirty="0" err="1"/>
              <a:t>für</a:t>
            </a:r>
            <a:r>
              <a:rPr dirty="0"/>
              <a:t> </a:t>
            </a:r>
            <a:r>
              <a:rPr lang="de-DE" dirty="0"/>
              <a:t>i</a:t>
            </a:r>
            <a:r>
              <a:rPr dirty="0" err="1"/>
              <a:t>hre</a:t>
            </a:r>
            <a:r>
              <a:rPr dirty="0"/>
              <a:t> </a:t>
            </a:r>
            <a:r>
              <a:rPr dirty="0" err="1"/>
              <a:t>Geschichte</a:t>
            </a:r>
            <a:r>
              <a:rPr dirty="0"/>
              <a:t> </a:t>
            </a:r>
            <a:r>
              <a:rPr dirty="0" err="1"/>
              <a:t>benötigen</a:t>
            </a:r>
            <a:r>
              <a:rPr dirty="0"/>
              <a:t>, </a:t>
            </a:r>
            <a:r>
              <a:rPr dirty="0" err="1"/>
              <a:t>werden</a:t>
            </a:r>
            <a:r>
              <a:rPr dirty="0"/>
              <a:t> von </a:t>
            </a:r>
            <a:r>
              <a:rPr dirty="0" err="1"/>
              <a:t>ihnen</a:t>
            </a:r>
            <a:r>
              <a:rPr dirty="0"/>
              <a:t> </a:t>
            </a:r>
            <a:r>
              <a:rPr dirty="0" err="1"/>
              <a:t>selbst</a:t>
            </a:r>
            <a:r>
              <a:rPr dirty="0"/>
              <a:t> </a:t>
            </a:r>
            <a:r>
              <a:rPr dirty="0" err="1"/>
              <a:t>gestaltet</a:t>
            </a:r>
            <a:r>
              <a:rPr dirty="0"/>
              <a:t>. </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err="1"/>
              <a:t>Zunächst</a:t>
            </a:r>
            <a:r>
              <a:rPr dirty="0"/>
              <a:t> </a:t>
            </a:r>
            <a:r>
              <a:rPr dirty="0" err="1"/>
              <a:t>werden</a:t>
            </a:r>
            <a:r>
              <a:rPr dirty="0"/>
              <a:t> </a:t>
            </a:r>
            <a:r>
              <a:rPr dirty="0" err="1"/>
              <a:t>Skizzen</a:t>
            </a:r>
            <a:r>
              <a:rPr dirty="0"/>
              <a:t> </a:t>
            </a:r>
            <a:r>
              <a:rPr dirty="0" err="1"/>
              <a:t>angefertigt</a:t>
            </a:r>
            <a:r>
              <a:rPr dirty="0"/>
              <a:t>. </a:t>
            </a:r>
            <a:r>
              <a:rPr dirty="0" err="1"/>
              <a:t>Im</a:t>
            </a:r>
            <a:r>
              <a:rPr dirty="0"/>
              <a:t> Anschluss </a:t>
            </a:r>
            <a:r>
              <a:rPr dirty="0" err="1"/>
              <a:t>können</a:t>
            </a:r>
            <a:r>
              <a:rPr dirty="0"/>
              <a:t> die </a:t>
            </a:r>
            <a:r>
              <a:rPr dirty="0" err="1"/>
              <a:t>Entwürfe</a:t>
            </a:r>
            <a:r>
              <a:rPr dirty="0"/>
              <a:t> </a:t>
            </a:r>
            <a:r>
              <a:rPr dirty="0" err="1"/>
              <a:t>gemeinsam</a:t>
            </a:r>
            <a:r>
              <a:rPr dirty="0"/>
              <a:t> </a:t>
            </a:r>
            <a:r>
              <a:rPr dirty="0" err="1"/>
              <a:t>betrachtet</a:t>
            </a:r>
            <a:r>
              <a:rPr dirty="0"/>
              <a:t> </a:t>
            </a:r>
            <a:r>
              <a:rPr dirty="0" err="1"/>
              <a:t>werden</a:t>
            </a:r>
            <a:r>
              <a:rPr dirty="0"/>
              <a:t>. </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a:t>Die Kinder </a:t>
            </a:r>
            <a:r>
              <a:rPr dirty="0" err="1"/>
              <a:t>stellen</a:t>
            </a:r>
            <a:r>
              <a:rPr dirty="0"/>
              <a:t> </a:t>
            </a:r>
            <a:r>
              <a:rPr dirty="0" err="1"/>
              <a:t>sie</a:t>
            </a:r>
            <a:r>
              <a:rPr dirty="0"/>
              <a:t> </a:t>
            </a:r>
            <a:r>
              <a:rPr dirty="0" err="1"/>
              <a:t>vor</a:t>
            </a:r>
            <a:r>
              <a:rPr dirty="0"/>
              <a:t> und </a:t>
            </a:r>
            <a:r>
              <a:rPr dirty="0" err="1"/>
              <a:t>erläutern</a:t>
            </a:r>
            <a:r>
              <a:rPr dirty="0"/>
              <a:t> </a:t>
            </a:r>
            <a:r>
              <a:rPr dirty="0" err="1"/>
              <a:t>ihre</a:t>
            </a:r>
            <a:r>
              <a:rPr dirty="0"/>
              <a:t> </a:t>
            </a:r>
            <a:r>
              <a:rPr dirty="0" err="1"/>
              <a:t>Gedanken</a:t>
            </a:r>
            <a:r>
              <a:rPr dirty="0"/>
              <a:t> </a:t>
            </a:r>
            <a:r>
              <a:rPr dirty="0" err="1"/>
              <a:t>dabei</a:t>
            </a:r>
            <a:r>
              <a:rPr dirty="0"/>
              <a:t>. </a:t>
            </a:r>
          </a:p>
          <a:p>
            <a:pPr algn="l" defTabSz="449580">
              <a:lnSpc>
                <a:spcPct val="120000"/>
              </a:lnSpc>
              <a:defRPr sz="3400">
                <a:solidFill>
                  <a:srgbClr val="000000"/>
                </a:solidFill>
                <a:latin typeface="HandwrittenTwo"/>
                <a:ea typeface="HandwrittenTwo"/>
                <a:cs typeface="HandwrittenTwo"/>
                <a:sym typeface="HandwrittenTwo"/>
              </a:defRPr>
            </a:pPr>
            <a:endParaRPr dirty="0"/>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algn="l" defTabSz="449580">
              <a:lnSpc>
                <a:spcPct val="120000"/>
              </a:lnSpc>
              <a:defRPr sz="10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p:txBody>
      </p:sp>
      <p:sp>
        <p:nvSpPr>
          <p:cNvPr id="243" name="Rechteck">
            <a:hlinkClick r:id="rId6" action="ppaction://hlinksldjump"/>
          </p:cNvPr>
          <p:cNvSpPr/>
          <p:nvPr/>
        </p:nvSpPr>
        <p:spPr>
          <a:xfrm>
            <a:off x="20669620" y="11162614"/>
            <a:ext cx="3455651" cy="244281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246" name="Skizze 1.jpg"/>
          <p:cNvGrpSpPr/>
          <p:nvPr/>
        </p:nvGrpSpPr>
        <p:grpSpPr>
          <a:xfrm>
            <a:off x="9103697" y="5009838"/>
            <a:ext cx="3685372" cy="6294586"/>
            <a:chOff x="0" y="0"/>
            <a:chExt cx="3685371" cy="6294584"/>
          </a:xfrm>
        </p:grpSpPr>
        <p:pic>
          <p:nvPicPr>
            <p:cNvPr id="245" name="Skizze 1.jpg" descr="Skizze 1.jpg"/>
            <p:cNvPicPr>
              <a:picLocks noChangeAspect="1"/>
            </p:cNvPicPr>
            <p:nvPr/>
          </p:nvPicPr>
          <p:blipFill>
            <a:blip r:embed="rId7"/>
            <a:stretch>
              <a:fillRect/>
            </a:stretch>
          </p:blipFill>
          <p:spPr>
            <a:xfrm>
              <a:off x="215900" y="139700"/>
              <a:ext cx="3253572" cy="5735785"/>
            </a:xfrm>
            <a:prstGeom prst="rect">
              <a:avLst/>
            </a:prstGeom>
            <a:ln>
              <a:noFill/>
            </a:ln>
            <a:effectLst/>
          </p:spPr>
        </p:pic>
        <p:pic>
          <p:nvPicPr>
            <p:cNvPr id="244" name="Skizze 1.jpg" descr="Skizze 1.jpg"/>
            <p:cNvPicPr>
              <a:picLocks/>
            </p:cNvPicPr>
            <p:nvPr/>
          </p:nvPicPr>
          <p:blipFill>
            <a:blip r:embed="rId8"/>
            <a:stretch>
              <a:fillRect/>
            </a:stretch>
          </p:blipFill>
          <p:spPr>
            <a:xfrm>
              <a:off x="0" y="0"/>
              <a:ext cx="3685372" cy="6294585"/>
            </a:xfrm>
            <a:prstGeom prst="rect">
              <a:avLst/>
            </a:prstGeom>
            <a:effectLst/>
          </p:spPr>
        </p:pic>
      </p:grpSp>
      <p:grpSp>
        <p:nvGrpSpPr>
          <p:cNvPr id="249" name="Skizze 3.jpg"/>
          <p:cNvGrpSpPr/>
          <p:nvPr/>
        </p:nvGrpSpPr>
        <p:grpSpPr>
          <a:xfrm>
            <a:off x="943696" y="5009838"/>
            <a:ext cx="3887450" cy="6294586"/>
            <a:chOff x="0" y="0"/>
            <a:chExt cx="3887449" cy="6294584"/>
          </a:xfrm>
        </p:grpSpPr>
        <p:pic>
          <p:nvPicPr>
            <p:cNvPr id="248" name="Skizze 3.jpg" descr="Skizze 3.jpg"/>
            <p:cNvPicPr>
              <a:picLocks noChangeAspect="1"/>
            </p:cNvPicPr>
            <p:nvPr/>
          </p:nvPicPr>
          <p:blipFill>
            <a:blip r:embed="rId9"/>
            <a:stretch>
              <a:fillRect/>
            </a:stretch>
          </p:blipFill>
          <p:spPr>
            <a:xfrm>
              <a:off x="215900" y="139700"/>
              <a:ext cx="3455650" cy="5735785"/>
            </a:xfrm>
            <a:prstGeom prst="rect">
              <a:avLst/>
            </a:prstGeom>
            <a:ln>
              <a:noFill/>
            </a:ln>
            <a:effectLst/>
          </p:spPr>
        </p:pic>
        <p:pic>
          <p:nvPicPr>
            <p:cNvPr id="247" name="Skizze 3.jpg" descr="Skizze 3.jpg"/>
            <p:cNvPicPr>
              <a:picLocks/>
            </p:cNvPicPr>
            <p:nvPr/>
          </p:nvPicPr>
          <p:blipFill>
            <a:blip r:embed="rId10"/>
            <a:stretch>
              <a:fillRect/>
            </a:stretch>
          </p:blipFill>
          <p:spPr>
            <a:xfrm>
              <a:off x="0" y="0"/>
              <a:ext cx="3887450" cy="6294585"/>
            </a:xfrm>
            <a:prstGeom prst="rect">
              <a:avLst/>
            </a:prstGeom>
            <a:effectLst/>
          </p:spPr>
        </p:pic>
      </p:grpSp>
      <p:grpSp>
        <p:nvGrpSpPr>
          <p:cNvPr id="252" name="Skizze 2.jpg"/>
          <p:cNvGrpSpPr/>
          <p:nvPr/>
        </p:nvGrpSpPr>
        <p:grpSpPr>
          <a:xfrm>
            <a:off x="5341521" y="5009838"/>
            <a:ext cx="3436612" cy="6294586"/>
            <a:chOff x="0" y="0"/>
            <a:chExt cx="3436611" cy="6294584"/>
          </a:xfrm>
        </p:grpSpPr>
        <p:pic>
          <p:nvPicPr>
            <p:cNvPr id="251" name="Skizze 2.jpg" descr="Skizze 2.jpg"/>
            <p:cNvPicPr>
              <a:picLocks noChangeAspect="1"/>
            </p:cNvPicPr>
            <p:nvPr/>
          </p:nvPicPr>
          <p:blipFill>
            <a:blip r:embed="rId11"/>
            <a:stretch>
              <a:fillRect/>
            </a:stretch>
          </p:blipFill>
          <p:spPr>
            <a:xfrm>
              <a:off x="215900" y="139700"/>
              <a:ext cx="3004811" cy="5735785"/>
            </a:xfrm>
            <a:prstGeom prst="rect">
              <a:avLst/>
            </a:prstGeom>
            <a:ln>
              <a:noFill/>
            </a:ln>
            <a:effectLst/>
          </p:spPr>
        </p:pic>
        <p:pic>
          <p:nvPicPr>
            <p:cNvPr id="250" name="Skizze 2.jpg" descr="Skizze 2.jpg"/>
            <p:cNvPicPr>
              <a:picLocks/>
            </p:cNvPicPr>
            <p:nvPr/>
          </p:nvPicPr>
          <p:blipFill>
            <a:blip r:embed="rId12"/>
            <a:stretch>
              <a:fillRect/>
            </a:stretch>
          </p:blipFill>
          <p:spPr>
            <a:xfrm>
              <a:off x="-1" y="0"/>
              <a:ext cx="3436613" cy="6294585"/>
            </a:xfrm>
            <a:prstGeom prst="rect">
              <a:avLst/>
            </a:prstGeom>
            <a:effectLst/>
          </p:spPr>
        </p:pic>
      </p:grpSp>
      <p:sp>
        <p:nvSpPr>
          <p:cNvPr id="24" name="Rechteck 23">
            <a:hlinkClick r:id="rId6" action="ppaction://hlinksldjump"/>
            <a:extLst>
              <a:ext uri="{FF2B5EF4-FFF2-40B4-BE49-F238E27FC236}">
                <a16:creationId xmlns:a16="http://schemas.microsoft.com/office/drawing/2014/main" id="{1ED8D9DB-9E86-3C48-8AD8-9C4A4CB3064E}"/>
              </a:ext>
            </a:extLst>
          </p:cNvPr>
          <p:cNvSpPr/>
          <p:nvPr/>
        </p:nvSpPr>
        <p:spPr>
          <a:xfrm>
            <a:off x="21244560" y="11381664"/>
            <a:ext cx="2855698"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 name="Abgerundetes Rechteck"/>
          <p:cNvGrpSpPr/>
          <p:nvPr/>
        </p:nvGrpSpPr>
        <p:grpSpPr>
          <a:xfrm>
            <a:off x="6867070" y="2442592"/>
            <a:ext cx="10649861" cy="1474508"/>
            <a:chOff x="0" y="0"/>
            <a:chExt cx="10649859" cy="1474507"/>
          </a:xfrm>
        </p:grpSpPr>
        <p:sp>
          <p:nvSpPr>
            <p:cNvPr id="255" name="Abgerundetes Rechteck"/>
            <p:cNvSpPr/>
            <p:nvPr/>
          </p:nvSpPr>
          <p:spPr>
            <a:xfrm>
              <a:off x="38100" y="38100"/>
              <a:ext cx="10573660" cy="1398308"/>
            </a:xfrm>
            <a:prstGeom prst="roundRect">
              <a:avLst>
                <a:gd name="adj" fmla="val 20703"/>
              </a:avLst>
            </a:prstGeom>
            <a:solidFill>
              <a:srgbClr val="008FB0">
                <a:alpha val="22807"/>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54" name="Abgerundetes Rechteck Abgerundetes Rechteck" descr="Abgerundetes Rechteck Abgerundetes Rechteck"/>
            <p:cNvPicPr>
              <a:picLocks/>
            </p:cNvPicPr>
            <p:nvPr/>
          </p:nvPicPr>
          <p:blipFill>
            <a:blip r:embed="rId2">
              <a:alphaModFix amt="22807"/>
            </a:blip>
            <a:stretch>
              <a:fillRect/>
            </a:stretch>
          </p:blipFill>
          <p:spPr>
            <a:xfrm>
              <a:off x="0" y="0"/>
              <a:ext cx="10649860" cy="1474508"/>
            </a:xfrm>
            <a:prstGeom prst="rect">
              <a:avLst/>
            </a:prstGeom>
            <a:effectLst/>
          </p:spPr>
        </p:pic>
      </p:grpSp>
      <p:sp>
        <p:nvSpPr>
          <p:cNvPr id="257" name="Abgerundetes Rechteck"/>
          <p:cNvSpPr/>
          <p:nvPr/>
        </p:nvSpPr>
        <p:spPr>
          <a:xfrm>
            <a:off x="251060" y="266519"/>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260" name="Abgerundetes Rechteck"/>
          <p:cNvGrpSpPr/>
          <p:nvPr/>
        </p:nvGrpSpPr>
        <p:grpSpPr>
          <a:xfrm>
            <a:off x="9730816" y="668143"/>
            <a:ext cx="4922368" cy="1499908"/>
            <a:chOff x="0" y="0"/>
            <a:chExt cx="4922367" cy="1499907"/>
          </a:xfrm>
        </p:grpSpPr>
        <p:sp>
          <p:nvSpPr>
            <p:cNvPr id="259"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58" name="Abgerundetes Rechteck Abgerundetes Rechteck" descr="Abgerundetes Rechteck Abgerundetes Rechteck"/>
            <p:cNvPicPr>
              <a:picLocks/>
            </p:cNvPicPr>
            <p:nvPr/>
          </p:nvPicPr>
          <p:blipFill>
            <a:blip r:embed="rId3">
              <a:alphaModFix amt="53456"/>
            </a:blip>
            <a:stretch>
              <a:fillRect/>
            </a:stretch>
          </p:blipFill>
          <p:spPr>
            <a:xfrm>
              <a:off x="0" y="0"/>
              <a:ext cx="4922368" cy="1499908"/>
            </a:xfrm>
            <a:prstGeom prst="rect">
              <a:avLst/>
            </a:prstGeom>
            <a:effectLst/>
          </p:spPr>
        </p:pic>
      </p:grpSp>
      <p:sp>
        <p:nvSpPr>
          <p:cNvPr id="261" name="Gestaltung der Figuren"/>
          <p:cNvSpPr txBox="1"/>
          <p:nvPr/>
        </p:nvSpPr>
        <p:spPr>
          <a:xfrm>
            <a:off x="7498623" y="2814830"/>
            <a:ext cx="9386755" cy="730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a:solidFill>
                  <a:srgbClr val="000000"/>
                </a:solidFill>
                <a:latin typeface="Chalkduster"/>
                <a:ea typeface="Chalkduster"/>
                <a:cs typeface="Chalkduster"/>
                <a:sym typeface="Chalkduster"/>
              </a:defRPr>
            </a:lvl1pPr>
          </a:lstStyle>
          <a:p>
            <a:r>
              <a:t>Gestaltung der Figuren </a:t>
            </a:r>
          </a:p>
        </p:txBody>
      </p:sp>
      <p:pic>
        <p:nvPicPr>
          <p:cNvPr id="262" name="Bild" descr="Bild"/>
          <p:cNvPicPr>
            <a:picLocks noChangeAspect="1"/>
          </p:cNvPicPr>
          <p:nvPr/>
        </p:nvPicPr>
        <p:blipFill>
          <a:blip r:embed="rId4"/>
          <a:srcRect l="366" t="603" r="4" b="979"/>
          <a:stretch>
            <a:fillRect/>
          </a:stretch>
        </p:blipFill>
        <p:spPr>
          <a:xfrm>
            <a:off x="21748917" y="11532139"/>
            <a:ext cx="2324101" cy="1878410"/>
          </a:xfrm>
          <a:custGeom>
            <a:avLst/>
            <a:gdLst/>
            <a:ahLst/>
            <a:cxnLst>
              <a:cxn ang="0">
                <a:pos x="wd2" y="hd2"/>
              </a:cxn>
              <a:cxn ang="5400000">
                <a:pos x="wd2" y="hd2"/>
              </a:cxn>
              <a:cxn ang="10800000">
                <a:pos x="wd2" y="hd2"/>
              </a:cxn>
              <a:cxn ang="16200000">
                <a:pos x="wd2" y="hd2"/>
              </a:cxn>
            </a:cxnLst>
            <a:rect l="0" t="0" r="r" b="b"/>
            <a:pathLst>
              <a:path w="21600" h="21600" extrusionOk="0">
                <a:moveTo>
                  <a:pt x="12604" y="0"/>
                </a:moveTo>
                <a:lnTo>
                  <a:pt x="12604" y="3345"/>
                </a:lnTo>
                <a:lnTo>
                  <a:pt x="12604" y="6690"/>
                </a:lnTo>
                <a:lnTo>
                  <a:pt x="9026" y="6864"/>
                </a:lnTo>
                <a:cubicBezTo>
                  <a:pt x="5681" y="7024"/>
                  <a:pt x="2557" y="7403"/>
                  <a:pt x="789" y="7859"/>
                </a:cubicBezTo>
                <a:lnTo>
                  <a:pt x="30" y="8050"/>
                </a:lnTo>
                <a:lnTo>
                  <a:pt x="0" y="11551"/>
                </a:lnTo>
                <a:lnTo>
                  <a:pt x="30" y="15526"/>
                </a:lnTo>
                <a:lnTo>
                  <a:pt x="3390" y="15393"/>
                </a:lnTo>
                <a:cubicBezTo>
                  <a:pt x="5238" y="15320"/>
                  <a:pt x="8116" y="15256"/>
                  <a:pt x="9786" y="15256"/>
                </a:cubicBezTo>
                <a:lnTo>
                  <a:pt x="12821" y="15256"/>
                </a:lnTo>
                <a:lnTo>
                  <a:pt x="12877" y="18200"/>
                </a:lnTo>
                <a:cubicBezTo>
                  <a:pt x="12908" y="19819"/>
                  <a:pt x="12977" y="21297"/>
                  <a:pt x="13032" y="21481"/>
                </a:cubicBezTo>
                <a:cubicBezTo>
                  <a:pt x="13045" y="21527"/>
                  <a:pt x="13107" y="21565"/>
                  <a:pt x="13194" y="21600"/>
                </a:cubicBezTo>
                <a:lnTo>
                  <a:pt x="15097" y="18948"/>
                </a:lnTo>
                <a:cubicBezTo>
                  <a:pt x="19286" y="13119"/>
                  <a:pt x="20434" y="11486"/>
                  <a:pt x="21010" y="10547"/>
                </a:cubicBezTo>
                <a:lnTo>
                  <a:pt x="21600" y="9584"/>
                </a:lnTo>
                <a:lnTo>
                  <a:pt x="21600" y="9264"/>
                </a:lnTo>
                <a:lnTo>
                  <a:pt x="19900" y="7443"/>
                </a:lnTo>
                <a:cubicBezTo>
                  <a:pt x="16978" y="4315"/>
                  <a:pt x="15690" y="2970"/>
                  <a:pt x="14098" y="1392"/>
                </a:cubicBezTo>
                <a:lnTo>
                  <a:pt x="12689" y="0"/>
                </a:lnTo>
                <a:lnTo>
                  <a:pt x="12604" y="0"/>
                </a:lnTo>
                <a:close/>
              </a:path>
            </a:pathLst>
          </a:custGeom>
          <a:ln w="12700">
            <a:miter lim="400000"/>
          </a:ln>
        </p:spPr>
      </p:pic>
      <p:sp>
        <p:nvSpPr>
          <p:cNvPr id="263" name="zurück zur Übersicht"/>
          <p:cNvSpPr txBox="1"/>
          <p:nvPr/>
        </p:nvSpPr>
        <p:spPr>
          <a:xfrm>
            <a:off x="21776157" y="12264656"/>
            <a:ext cx="2324101" cy="350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2000">
                <a:solidFill>
                  <a:srgbClr val="000000"/>
                </a:solidFill>
                <a:latin typeface="Calibri"/>
                <a:ea typeface="Calibri"/>
                <a:cs typeface="Calibri"/>
                <a:sym typeface="Calibri"/>
              </a:defRPr>
            </a:lvl1pPr>
          </a:lstStyle>
          <a:p>
            <a:r>
              <a:t>zurück zur Übersicht</a:t>
            </a:r>
          </a:p>
        </p:txBody>
      </p:sp>
      <p:sp>
        <p:nvSpPr>
          <p:cNvPr id="264" name="Ablauf"/>
          <p:cNvSpPr txBox="1"/>
          <p:nvPr/>
        </p:nvSpPr>
        <p:spPr>
          <a:xfrm>
            <a:off x="10591140" y="921078"/>
            <a:ext cx="3201720" cy="99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sz="5500">
                <a:latin typeface="Chalkduster"/>
                <a:ea typeface="Chalkduster"/>
                <a:cs typeface="Chalkduster"/>
                <a:sym typeface="Chalkduster"/>
              </a:rPr>
              <a:t>Ablauf </a:t>
            </a:r>
            <a:r>
              <a:t>  </a:t>
            </a:r>
          </a:p>
        </p:txBody>
      </p:sp>
      <p:sp>
        <p:nvSpPr>
          <p:cNvPr id="265" name="Rechteck">
            <a:hlinkClick r:id="rId5" action="ppaction://hlinksldjump"/>
          </p:cNvPr>
          <p:cNvSpPr/>
          <p:nvPr/>
        </p:nvSpPr>
        <p:spPr>
          <a:xfrm>
            <a:off x="20669620" y="11162614"/>
            <a:ext cx="3455651" cy="244281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66" name="Collage 3.jpg" descr="Collage 3.jpg"/>
          <p:cNvPicPr>
            <a:picLocks/>
          </p:cNvPicPr>
          <p:nvPr/>
        </p:nvPicPr>
        <p:blipFill>
          <a:blip r:embed="rId6"/>
          <a:stretch>
            <a:fillRect/>
          </a:stretch>
        </p:blipFill>
        <p:spPr>
          <a:xfrm>
            <a:off x="10504504" y="4114376"/>
            <a:ext cx="5139432" cy="6742508"/>
          </a:xfrm>
          <a:prstGeom prst="rect">
            <a:avLst/>
          </a:prstGeom>
        </p:spPr>
      </p:pic>
      <p:pic>
        <p:nvPicPr>
          <p:cNvPr id="267" name="Collage 4.jpg" descr="Collage 4.jpg"/>
          <p:cNvPicPr>
            <a:picLocks/>
          </p:cNvPicPr>
          <p:nvPr/>
        </p:nvPicPr>
        <p:blipFill>
          <a:blip r:embed="rId7"/>
          <a:stretch>
            <a:fillRect/>
          </a:stretch>
        </p:blipFill>
        <p:spPr>
          <a:xfrm>
            <a:off x="17987311" y="653831"/>
            <a:ext cx="4716134" cy="6178111"/>
          </a:xfrm>
          <a:prstGeom prst="rect">
            <a:avLst/>
          </a:prstGeom>
        </p:spPr>
      </p:pic>
      <p:pic>
        <p:nvPicPr>
          <p:cNvPr id="268" name="Collage 5.jpg" descr="Collage 5.jpg"/>
          <p:cNvPicPr>
            <a:picLocks/>
          </p:cNvPicPr>
          <p:nvPr/>
        </p:nvPicPr>
        <p:blipFill>
          <a:blip r:embed="rId8"/>
          <a:stretch>
            <a:fillRect/>
          </a:stretch>
        </p:blipFill>
        <p:spPr>
          <a:xfrm>
            <a:off x="15494223" y="6593539"/>
            <a:ext cx="5061105" cy="6638074"/>
          </a:xfrm>
          <a:prstGeom prst="rect">
            <a:avLst/>
          </a:prstGeom>
        </p:spPr>
      </p:pic>
      <p:sp>
        <p:nvSpPr>
          <p:cNvPr id="269" name="Nun folgt die Gestaltung der Figuren als Collage.…"/>
          <p:cNvSpPr txBox="1"/>
          <p:nvPr/>
        </p:nvSpPr>
        <p:spPr>
          <a:xfrm>
            <a:off x="1592783" y="4532127"/>
            <a:ext cx="8548023" cy="6754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31800" indent="-431800" algn="l" defTabSz="449580">
              <a:lnSpc>
                <a:spcPct val="120000"/>
              </a:lnSpc>
              <a:buSzPct val="40000"/>
              <a:buBlip>
                <a:blip r:embed="rId9"/>
              </a:buBlip>
              <a:defRPr sz="3400">
                <a:solidFill>
                  <a:srgbClr val="000000"/>
                </a:solidFill>
                <a:latin typeface="HandwrittenTwo"/>
                <a:ea typeface="HandwrittenTwo"/>
                <a:cs typeface="HandwrittenTwo"/>
                <a:sym typeface="HandwrittenTwo"/>
              </a:defRPr>
            </a:pPr>
            <a:r>
              <a:rPr dirty="0"/>
              <a:t>Nun </a:t>
            </a:r>
            <a:r>
              <a:rPr dirty="0" err="1"/>
              <a:t>folgt</a:t>
            </a:r>
            <a:r>
              <a:rPr dirty="0"/>
              <a:t> die </a:t>
            </a:r>
            <a:r>
              <a:rPr dirty="0" err="1"/>
              <a:t>Gestaltung</a:t>
            </a:r>
            <a:r>
              <a:rPr dirty="0"/>
              <a:t> der </a:t>
            </a:r>
            <a:r>
              <a:rPr dirty="0" err="1"/>
              <a:t>Figuren</a:t>
            </a:r>
            <a:r>
              <a:rPr dirty="0"/>
              <a:t> </a:t>
            </a:r>
            <a:r>
              <a:rPr dirty="0" err="1"/>
              <a:t>als</a:t>
            </a:r>
            <a:r>
              <a:rPr dirty="0"/>
              <a:t> Collage. </a:t>
            </a:r>
          </a:p>
          <a:p>
            <a:pPr marL="431800" indent="-431800" algn="l" defTabSz="449580">
              <a:lnSpc>
                <a:spcPct val="120000"/>
              </a:lnSpc>
              <a:buSzPct val="40000"/>
              <a:buBlip>
                <a:blip r:embed="rId9"/>
              </a:buBlip>
              <a:defRPr sz="3400">
                <a:solidFill>
                  <a:srgbClr val="000000"/>
                </a:solidFill>
                <a:latin typeface="HandwrittenTwo"/>
                <a:ea typeface="HandwrittenTwo"/>
                <a:cs typeface="HandwrittenTwo"/>
                <a:sym typeface="HandwrittenTwo"/>
              </a:defRPr>
            </a:pPr>
            <a:r>
              <a:rPr dirty="0"/>
              <a:t>Auf </a:t>
            </a:r>
            <a:r>
              <a:rPr dirty="0" err="1"/>
              <a:t>einem</a:t>
            </a:r>
            <a:r>
              <a:rPr dirty="0"/>
              <a:t> </a:t>
            </a:r>
            <a:r>
              <a:rPr dirty="0" err="1"/>
              <a:t>Materialtisch</a:t>
            </a:r>
            <a:r>
              <a:rPr dirty="0"/>
              <a:t>, der von der </a:t>
            </a:r>
            <a:r>
              <a:rPr dirty="0" err="1"/>
              <a:t>Lehrkraft</a:t>
            </a:r>
            <a:r>
              <a:rPr dirty="0"/>
              <a:t> und den </a:t>
            </a:r>
            <a:r>
              <a:rPr dirty="0" err="1"/>
              <a:t>Schülerinnen</a:t>
            </a:r>
            <a:r>
              <a:rPr dirty="0"/>
              <a:t> und </a:t>
            </a:r>
            <a:r>
              <a:rPr dirty="0" err="1"/>
              <a:t>Schülern</a:t>
            </a:r>
            <a:r>
              <a:rPr dirty="0"/>
              <a:t> </a:t>
            </a:r>
            <a:r>
              <a:rPr dirty="0" err="1"/>
              <a:t>gemeinsam</a:t>
            </a:r>
            <a:r>
              <a:rPr dirty="0"/>
              <a:t> </a:t>
            </a:r>
            <a:r>
              <a:rPr dirty="0" err="1"/>
              <a:t>bestückt</a:t>
            </a:r>
            <a:r>
              <a:rPr dirty="0"/>
              <a:t> </a:t>
            </a:r>
            <a:r>
              <a:rPr dirty="0" err="1"/>
              <a:t>werden</a:t>
            </a:r>
            <a:r>
              <a:rPr dirty="0"/>
              <a:t> </a:t>
            </a:r>
            <a:r>
              <a:rPr dirty="0" err="1"/>
              <a:t>kann</a:t>
            </a:r>
            <a:r>
              <a:rPr dirty="0"/>
              <a:t>, </a:t>
            </a:r>
            <a:r>
              <a:rPr dirty="0" err="1"/>
              <a:t>finden</a:t>
            </a:r>
            <a:r>
              <a:rPr dirty="0"/>
              <a:t> </a:t>
            </a:r>
            <a:r>
              <a:rPr dirty="0" err="1"/>
              <a:t>sich</a:t>
            </a:r>
            <a:r>
              <a:rPr dirty="0"/>
              <a:t> </a:t>
            </a:r>
            <a:r>
              <a:rPr dirty="0" err="1"/>
              <a:t>Stoffe</a:t>
            </a:r>
            <a:r>
              <a:rPr dirty="0"/>
              <a:t>, </a:t>
            </a:r>
            <a:r>
              <a:rPr dirty="0" err="1"/>
              <a:t>Bänder</a:t>
            </a:r>
            <a:r>
              <a:rPr dirty="0"/>
              <a:t>, </a:t>
            </a:r>
            <a:r>
              <a:rPr dirty="0" err="1"/>
              <a:t>Knöpfe</a:t>
            </a:r>
            <a:r>
              <a:rPr dirty="0"/>
              <a:t>, </a:t>
            </a:r>
            <a:r>
              <a:rPr dirty="0" err="1"/>
              <a:t>Glitzerfolien</a:t>
            </a:r>
            <a:r>
              <a:rPr dirty="0"/>
              <a:t> </a:t>
            </a:r>
            <a:r>
              <a:rPr dirty="0" err="1"/>
              <a:t>usw</a:t>
            </a:r>
            <a:r>
              <a:rPr dirty="0"/>
              <a:t>. </a:t>
            </a:r>
            <a:r>
              <a:rPr dirty="0" err="1"/>
              <a:t>sowie</a:t>
            </a:r>
            <a:r>
              <a:rPr dirty="0"/>
              <a:t> </a:t>
            </a:r>
            <a:r>
              <a:rPr dirty="0" err="1"/>
              <a:t>Scheren</a:t>
            </a:r>
            <a:r>
              <a:rPr dirty="0"/>
              <a:t> und Kleber.</a:t>
            </a:r>
          </a:p>
          <a:p>
            <a:pPr marL="431800" indent="-431800" algn="l" defTabSz="449580">
              <a:lnSpc>
                <a:spcPct val="120000"/>
              </a:lnSpc>
              <a:buSzPct val="40000"/>
              <a:buBlip>
                <a:blip r:embed="rId9"/>
              </a:buBlip>
              <a:defRPr sz="3400">
                <a:solidFill>
                  <a:srgbClr val="000000"/>
                </a:solidFill>
                <a:latin typeface="HandwrittenTwo"/>
                <a:ea typeface="HandwrittenTwo"/>
                <a:cs typeface="HandwrittenTwo"/>
                <a:sym typeface="HandwrittenTwo"/>
              </a:defRPr>
            </a:pPr>
            <a:r>
              <a:rPr dirty="0"/>
              <a:t>Die </a:t>
            </a:r>
            <a:r>
              <a:rPr dirty="0" err="1"/>
              <a:t>vielen</a:t>
            </a:r>
            <a:r>
              <a:rPr dirty="0"/>
              <a:t> </a:t>
            </a:r>
            <a:r>
              <a:rPr dirty="0" err="1"/>
              <a:t>Materialien</a:t>
            </a:r>
            <a:r>
              <a:rPr dirty="0"/>
              <a:t> </a:t>
            </a:r>
            <a:r>
              <a:rPr dirty="0" err="1"/>
              <a:t>fördern</a:t>
            </a:r>
            <a:r>
              <a:rPr dirty="0"/>
              <a:t> die </a:t>
            </a:r>
            <a:r>
              <a:rPr dirty="0" err="1"/>
              <a:t>Kreativität</a:t>
            </a:r>
            <a:r>
              <a:rPr dirty="0"/>
              <a:t> und </a:t>
            </a:r>
            <a:r>
              <a:rPr dirty="0" err="1"/>
              <a:t>inspirieren</a:t>
            </a:r>
            <a:r>
              <a:rPr dirty="0"/>
              <a:t> die Kinder </a:t>
            </a:r>
            <a:r>
              <a:rPr dirty="0" err="1"/>
              <a:t>zu</a:t>
            </a:r>
            <a:r>
              <a:rPr dirty="0"/>
              <a:t> </a:t>
            </a:r>
            <a:r>
              <a:rPr dirty="0" err="1"/>
              <a:t>ganz</a:t>
            </a:r>
            <a:r>
              <a:rPr dirty="0"/>
              <a:t> </a:t>
            </a:r>
            <a:r>
              <a:rPr dirty="0" err="1"/>
              <a:t>unterschiedlichen</a:t>
            </a:r>
            <a:r>
              <a:rPr dirty="0"/>
              <a:t> </a:t>
            </a:r>
            <a:r>
              <a:rPr dirty="0" err="1"/>
              <a:t>Figuren</a:t>
            </a:r>
            <a:r>
              <a:rPr dirty="0"/>
              <a:t>. </a:t>
            </a:r>
          </a:p>
        </p:txBody>
      </p:sp>
      <p:sp>
        <p:nvSpPr>
          <p:cNvPr id="18" name="Rechteck 17">
            <a:hlinkClick r:id="rId5" action="ppaction://hlinksldjump"/>
            <a:extLst>
              <a:ext uri="{FF2B5EF4-FFF2-40B4-BE49-F238E27FC236}">
                <a16:creationId xmlns:a16="http://schemas.microsoft.com/office/drawing/2014/main" id="{54899D26-C10A-E44E-921D-4A0EE4CC5C1F}"/>
              </a:ext>
            </a:extLst>
          </p:cNvPr>
          <p:cNvSpPr/>
          <p:nvPr/>
        </p:nvSpPr>
        <p:spPr>
          <a:xfrm>
            <a:off x="21244560" y="11381664"/>
            <a:ext cx="2855698"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Abgerundetes Rechteck"/>
          <p:cNvGrpSpPr/>
          <p:nvPr/>
        </p:nvGrpSpPr>
        <p:grpSpPr>
          <a:xfrm>
            <a:off x="6867070" y="2442592"/>
            <a:ext cx="10649861" cy="1474508"/>
            <a:chOff x="0" y="0"/>
            <a:chExt cx="10649859" cy="1474507"/>
          </a:xfrm>
        </p:grpSpPr>
        <p:sp>
          <p:nvSpPr>
            <p:cNvPr id="272" name="Abgerundetes Rechteck"/>
            <p:cNvSpPr/>
            <p:nvPr/>
          </p:nvSpPr>
          <p:spPr>
            <a:xfrm>
              <a:off x="38100" y="38100"/>
              <a:ext cx="10573660" cy="1398308"/>
            </a:xfrm>
            <a:prstGeom prst="roundRect">
              <a:avLst>
                <a:gd name="adj" fmla="val 20703"/>
              </a:avLst>
            </a:prstGeom>
            <a:solidFill>
              <a:srgbClr val="008FB0">
                <a:alpha val="22807"/>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71" name="Abgerundetes Rechteck Abgerundetes Rechteck" descr="Abgerundetes Rechteck Abgerundetes Rechteck"/>
            <p:cNvPicPr>
              <a:picLocks/>
            </p:cNvPicPr>
            <p:nvPr/>
          </p:nvPicPr>
          <p:blipFill>
            <a:blip r:embed="rId2">
              <a:alphaModFix amt="22807"/>
            </a:blip>
            <a:stretch>
              <a:fillRect/>
            </a:stretch>
          </p:blipFill>
          <p:spPr>
            <a:xfrm>
              <a:off x="0" y="0"/>
              <a:ext cx="10649860" cy="1474508"/>
            </a:xfrm>
            <a:prstGeom prst="rect">
              <a:avLst/>
            </a:prstGeom>
            <a:effectLst/>
          </p:spPr>
        </p:pic>
      </p:grpSp>
      <p:sp>
        <p:nvSpPr>
          <p:cNvPr id="274" name="Abgerundetes Rechteck"/>
          <p:cNvSpPr/>
          <p:nvPr/>
        </p:nvSpPr>
        <p:spPr>
          <a:xfrm>
            <a:off x="251060" y="266519"/>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277" name="Abgerundetes Rechteck"/>
          <p:cNvGrpSpPr/>
          <p:nvPr/>
        </p:nvGrpSpPr>
        <p:grpSpPr>
          <a:xfrm>
            <a:off x="9730816" y="668143"/>
            <a:ext cx="4922368" cy="1499908"/>
            <a:chOff x="0" y="0"/>
            <a:chExt cx="4922367" cy="1499907"/>
          </a:xfrm>
        </p:grpSpPr>
        <p:sp>
          <p:nvSpPr>
            <p:cNvPr id="276"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75" name="Abgerundetes Rechteck Abgerundetes Rechteck" descr="Abgerundetes Rechteck Abgerundetes Rechteck"/>
            <p:cNvPicPr>
              <a:picLocks/>
            </p:cNvPicPr>
            <p:nvPr/>
          </p:nvPicPr>
          <p:blipFill>
            <a:blip r:embed="rId3">
              <a:alphaModFix amt="53456"/>
            </a:blip>
            <a:stretch>
              <a:fillRect/>
            </a:stretch>
          </p:blipFill>
          <p:spPr>
            <a:xfrm>
              <a:off x="0" y="0"/>
              <a:ext cx="4922368" cy="1499908"/>
            </a:xfrm>
            <a:prstGeom prst="rect">
              <a:avLst/>
            </a:prstGeom>
            <a:effectLst/>
          </p:spPr>
        </p:pic>
      </p:grpSp>
      <p:sp>
        <p:nvSpPr>
          <p:cNvPr id="278" name="Erstellung eines Storyboards"/>
          <p:cNvSpPr txBox="1"/>
          <p:nvPr/>
        </p:nvSpPr>
        <p:spPr>
          <a:xfrm>
            <a:off x="7498623" y="2814830"/>
            <a:ext cx="9386755" cy="730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a:solidFill>
                  <a:srgbClr val="000000"/>
                </a:solidFill>
                <a:latin typeface="Chalkduster"/>
                <a:ea typeface="Chalkduster"/>
                <a:cs typeface="Chalkduster"/>
                <a:sym typeface="Chalkduster"/>
              </a:defRPr>
            </a:lvl1pPr>
          </a:lstStyle>
          <a:p>
            <a:r>
              <a:t>Erstellung eines Storyboards</a:t>
            </a:r>
          </a:p>
        </p:txBody>
      </p:sp>
      <p:pic>
        <p:nvPicPr>
          <p:cNvPr id="279" name="Bild" descr="Bild"/>
          <p:cNvPicPr>
            <a:picLocks noChangeAspect="1"/>
          </p:cNvPicPr>
          <p:nvPr/>
        </p:nvPicPr>
        <p:blipFill>
          <a:blip r:embed="rId4"/>
          <a:srcRect l="366" t="603" r="4" b="979"/>
          <a:stretch>
            <a:fillRect/>
          </a:stretch>
        </p:blipFill>
        <p:spPr>
          <a:xfrm>
            <a:off x="21748917" y="11532139"/>
            <a:ext cx="2324101" cy="1878410"/>
          </a:xfrm>
          <a:custGeom>
            <a:avLst/>
            <a:gdLst/>
            <a:ahLst/>
            <a:cxnLst>
              <a:cxn ang="0">
                <a:pos x="wd2" y="hd2"/>
              </a:cxn>
              <a:cxn ang="5400000">
                <a:pos x="wd2" y="hd2"/>
              </a:cxn>
              <a:cxn ang="10800000">
                <a:pos x="wd2" y="hd2"/>
              </a:cxn>
              <a:cxn ang="16200000">
                <a:pos x="wd2" y="hd2"/>
              </a:cxn>
            </a:cxnLst>
            <a:rect l="0" t="0" r="r" b="b"/>
            <a:pathLst>
              <a:path w="21600" h="21600" extrusionOk="0">
                <a:moveTo>
                  <a:pt x="12604" y="0"/>
                </a:moveTo>
                <a:lnTo>
                  <a:pt x="12604" y="3345"/>
                </a:lnTo>
                <a:lnTo>
                  <a:pt x="12604" y="6690"/>
                </a:lnTo>
                <a:lnTo>
                  <a:pt x="9026" y="6864"/>
                </a:lnTo>
                <a:cubicBezTo>
                  <a:pt x="5681" y="7024"/>
                  <a:pt x="2557" y="7403"/>
                  <a:pt x="789" y="7859"/>
                </a:cubicBezTo>
                <a:lnTo>
                  <a:pt x="30" y="8050"/>
                </a:lnTo>
                <a:lnTo>
                  <a:pt x="0" y="11551"/>
                </a:lnTo>
                <a:lnTo>
                  <a:pt x="30" y="15526"/>
                </a:lnTo>
                <a:lnTo>
                  <a:pt x="3390" y="15393"/>
                </a:lnTo>
                <a:cubicBezTo>
                  <a:pt x="5238" y="15320"/>
                  <a:pt x="8116" y="15256"/>
                  <a:pt x="9786" y="15256"/>
                </a:cubicBezTo>
                <a:lnTo>
                  <a:pt x="12821" y="15256"/>
                </a:lnTo>
                <a:lnTo>
                  <a:pt x="12877" y="18200"/>
                </a:lnTo>
                <a:cubicBezTo>
                  <a:pt x="12908" y="19819"/>
                  <a:pt x="12977" y="21297"/>
                  <a:pt x="13032" y="21481"/>
                </a:cubicBezTo>
                <a:cubicBezTo>
                  <a:pt x="13045" y="21527"/>
                  <a:pt x="13107" y="21565"/>
                  <a:pt x="13194" y="21600"/>
                </a:cubicBezTo>
                <a:lnTo>
                  <a:pt x="15097" y="18948"/>
                </a:lnTo>
                <a:cubicBezTo>
                  <a:pt x="19286" y="13119"/>
                  <a:pt x="20434" y="11486"/>
                  <a:pt x="21010" y="10547"/>
                </a:cubicBezTo>
                <a:lnTo>
                  <a:pt x="21600" y="9584"/>
                </a:lnTo>
                <a:lnTo>
                  <a:pt x="21600" y="9264"/>
                </a:lnTo>
                <a:lnTo>
                  <a:pt x="19900" y="7443"/>
                </a:lnTo>
                <a:cubicBezTo>
                  <a:pt x="16978" y="4315"/>
                  <a:pt x="15690" y="2970"/>
                  <a:pt x="14098" y="1392"/>
                </a:cubicBezTo>
                <a:lnTo>
                  <a:pt x="12689" y="0"/>
                </a:lnTo>
                <a:lnTo>
                  <a:pt x="12604" y="0"/>
                </a:lnTo>
                <a:close/>
              </a:path>
            </a:pathLst>
          </a:custGeom>
          <a:ln w="12700">
            <a:miter lim="400000"/>
          </a:ln>
        </p:spPr>
      </p:pic>
      <p:sp>
        <p:nvSpPr>
          <p:cNvPr id="280" name="zurück zur Übersicht"/>
          <p:cNvSpPr txBox="1"/>
          <p:nvPr/>
        </p:nvSpPr>
        <p:spPr>
          <a:xfrm>
            <a:off x="21776157" y="12264656"/>
            <a:ext cx="2324101" cy="350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2000">
                <a:solidFill>
                  <a:srgbClr val="000000"/>
                </a:solidFill>
                <a:latin typeface="Calibri"/>
                <a:ea typeface="Calibri"/>
                <a:cs typeface="Calibri"/>
                <a:sym typeface="Calibri"/>
              </a:defRPr>
            </a:lvl1pPr>
          </a:lstStyle>
          <a:p>
            <a:r>
              <a:t>zurück zur Übersicht</a:t>
            </a:r>
          </a:p>
        </p:txBody>
      </p:sp>
      <p:sp>
        <p:nvSpPr>
          <p:cNvPr id="281" name="Ablauf"/>
          <p:cNvSpPr txBox="1"/>
          <p:nvPr/>
        </p:nvSpPr>
        <p:spPr>
          <a:xfrm>
            <a:off x="10591140" y="921078"/>
            <a:ext cx="3201720" cy="99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sz="5500">
                <a:latin typeface="Chalkduster"/>
                <a:ea typeface="Chalkduster"/>
                <a:cs typeface="Chalkduster"/>
                <a:sym typeface="Chalkduster"/>
              </a:rPr>
              <a:t>Ablauf </a:t>
            </a:r>
            <a:r>
              <a:t>  </a:t>
            </a:r>
          </a:p>
        </p:txBody>
      </p:sp>
      <p:sp>
        <p:nvSpPr>
          <p:cNvPr id="282" name="Um Geschichten gut erzählen zu können, benötigen die Lernenden genügend Zeit, um diese zu entwickeln.…"/>
          <p:cNvSpPr txBox="1"/>
          <p:nvPr/>
        </p:nvSpPr>
        <p:spPr>
          <a:xfrm>
            <a:off x="4425868" y="4698251"/>
            <a:ext cx="15532263" cy="71518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a:t>Um </a:t>
            </a:r>
            <a:r>
              <a:rPr dirty="0" err="1"/>
              <a:t>Geschichten</a:t>
            </a:r>
            <a:r>
              <a:rPr dirty="0"/>
              <a:t> gut </a:t>
            </a:r>
            <a:r>
              <a:rPr dirty="0" err="1"/>
              <a:t>erzählen</a:t>
            </a:r>
            <a:r>
              <a:rPr dirty="0"/>
              <a:t> </a:t>
            </a:r>
            <a:r>
              <a:rPr dirty="0" err="1"/>
              <a:t>zu</a:t>
            </a:r>
            <a:r>
              <a:rPr dirty="0"/>
              <a:t> </a:t>
            </a:r>
            <a:r>
              <a:rPr dirty="0" err="1"/>
              <a:t>können</a:t>
            </a:r>
            <a:r>
              <a:rPr dirty="0"/>
              <a:t>, </a:t>
            </a:r>
            <a:r>
              <a:rPr dirty="0" err="1"/>
              <a:t>benötigen</a:t>
            </a:r>
            <a:r>
              <a:rPr dirty="0"/>
              <a:t> die </a:t>
            </a:r>
            <a:r>
              <a:rPr dirty="0" err="1"/>
              <a:t>Lernenden</a:t>
            </a:r>
            <a:r>
              <a:rPr dirty="0"/>
              <a:t> </a:t>
            </a:r>
            <a:r>
              <a:rPr dirty="0" err="1"/>
              <a:t>genügend</a:t>
            </a:r>
            <a:r>
              <a:rPr dirty="0"/>
              <a:t> Zeit, um </a:t>
            </a:r>
            <a:r>
              <a:rPr dirty="0" err="1"/>
              <a:t>diese</a:t>
            </a:r>
            <a:r>
              <a:rPr dirty="0"/>
              <a:t> </a:t>
            </a:r>
            <a:r>
              <a:rPr dirty="0" err="1"/>
              <a:t>zu</a:t>
            </a:r>
            <a:r>
              <a:rPr dirty="0"/>
              <a:t> </a:t>
            </a:r>
            <a:r>
              <a:rPr dirty="0" err="1"/>
              <a:t>entwickeln</a:t>
            </a:r>
            <a:r>
              <a:rPr dirty="0"/>
              <a:t>.</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err="1"/>
              <a:t>Voraussetzung</a:t>
            </a:r>
            <a:r>
              <a:rPr dirty="0"/>
              <a:t> </a:t>
            </a:r>
            <a:r>
              <a:rPr dirty="0" err="1"/>
              <a:t>für</a:t>
            </a:r>
            <a:r>
              <a:rPr dirty="0"/>
              <a:t> das </a:t>
            </a:r>
            <a:r>
              <a:rPr dirty="0" err="1"/>
              <a:t>Gelingen</a:t>
            </a:r>
            <a:r>
              <a:rPr dirty="0"/>
              <a:t> </a:t>
            </a:r>
            <a:r>
              <a:rPr dirty="0" err="1"/>
              <a:t>ist</a:t>
            </a:r>
            <a:r>
              <a:rPr dirty="0"/>
              <a:t> </a:t>
            </a:r>
            <a:r>
              <a:rPr dirty="0" err="1"/>
              <a:t>neben</a:t>
            </a:r>
            <a:r>
              <a:rPr dirty="0"/>
              <a:t> </a:t>
            </a:r>
            <a:r>
              <a:rPr dirty="0" err="1"/>
              <a:t>Fantasie</a:t>
            </a:r>
            <a:r>
              <a:rPr dirty="0"/>
              <a:t> und </a:t>
            </a:r>
            <a:r>
              <a:rPr dirty="0" err="1"/>
              <a:t>einer</a:t>
            </a:r>
            <a:r>
              <a:rPr dirty="0"/>
              <a:t> </a:t>
            </a:r>
            <a:r>
              <a:rPr dirty="0" err="1"/>
              <a:t>interessanten</a:t>
            </a:r>
            <a:r>
              <a:rPr dirty="0"/>
              <a:t> </a:t>
            </a:r>
            <a:r>
              <a:rPr dirty="0" err="1"/>
              <a:t>Idee</a:t>
            </a:r>
            <a:r>
              <a:rPr dirty="0"/>
              <a:t> </a:t>
            </a:r>
            <a:r>
              <a:rPr dirty="0" err="1"/>
              <a:t>ein</a:t>
            </a:r>
            <a:r>
              <a:rPr dirty="0"/>
              <a:t> </a:t>
            </a:r>
            <a:r>
              <a:rPr dirty="0" err="1"/>
              <a:t>guter</a:t>
            </a:r>
            <a:r>
              <a:rPr dirty="0"/>
              <a:t> </a:t>
            </a:r>
            <a:r>
              <a:rPr dirty="0" err="1"/>
              <a:t>Bauplan</a:t>
            </a:r>
            <a:r>
              <a:rPr dirty="0"/>
              <a:t>. Dieser </a:t>
            </a:r>
            <a:r>
              <a:rPr dirty="0" err="1"/>
              <a:t>dient</a:t>
            </a:r>
            <a:r>
              <a:rPr dirty="0"/>
              <a:t> </a:t>
            </a:r>
            <a:r>
              <a:rPr dirty="0" err="1"/>
              <a:t>als</a:t>
            </a:r>
            <a:r>
              <a:rPr dirty="0"/>
              <a:t> </a:t>
            </a:r>
            <a:r>
              <a:rPr dirty="0" err="1"/>
              <a:t>Gerüst</a:t>
            </a:r>
            <a:r>
              <a:rPr dirty="0"/>
              <a:t> </a:t>
            </a:r>
            <a:r>
              <a:rPr dirty="0" err="1"/>
              <a:t>für</a:t>
            </a:r>
            <a:r>
              <a:rPr dirty="0"/>
              <a:t> das </a:t>
            </a:r>
            <a:r>
              <a:rPr dirty="0" err="1"/>
              <a:t>Erzählen</a:t>
            </a:r>
            <a:r>
              <a:rPr dirty="0"/>
              <a:t>, </a:t>
            </a:r>
            <a:r>
              <a:rPr dirty="0" err="1"/>
              <a:t>soll</a:t>
            </a:r>
            <a:r>
              <a:rPr dirty="0"/>
              <a:t> </a:t>
            </a:r>
            <a:r>
              <a:rPr dirty="0" err="1"/>
              <a:t>aber</a:t>
            </a:r>
            <a:r>
              <a:rPr dirty="0"/>
              <a:t> </a:t>
            </a:r>
            <a:r>
              <a:rPr dirty="0" err="1"/>
              <a:t>inhaltlich</a:t>
            </a:r>
            <a:r>
              <a:rPr dirty="0"/>
              <a:t> </a:t>
            </a:r>
            <a:r>
              <a:rPr dirty="0" err="1"/>
              <a:t>nicht</a:t>
            </a:r>
            <a:r>
              <a:rPr dirty="0"/>
              <a:t> </a:t>
            </a:r>
            <a:r>
              <a:rPr dirty="0" err="1"/>
              <a:t>einengen</a:t>
            </a:r>
            <a:r>
              <a:rPr dirty="0"/>
              <a:t>. </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a:t>Die </a:t>
            </a:r>
            <a:r>
              <a:rPr dirty="0" err="1"/>
              <a:t>Medienarbeit</a:t>
            </a:r>
            <a:r>
              <a:rPr dirty="0"/>
              <a:t> </a:t>
            </a:r>
            <a:r>
              <a:rPr dirty="0" err="1"/>
              <a:t>beginnt</a:t>
            </a:r>
            <a:r>
              <a:rPr dirty="0"/>
              <a:t> </a:t>
            </a:r>
            <a:r>
              <a:rPr dirty="0" err="1"/>
              <a:t>bereits</a:t>
            </a:r>
            <a:r>
              <a:rPr dirty="0"/>
              <a:t> </a:t>
            </a:r>
            <a:r>
              <a:rPr dirty="0" err="1"/>
              <a:t>mit</a:t>
            </a:r>
            <a:r>
              <a:rPr dirty="0"/>
              <a:t> der </a:t>
            </a:r>
            <a:r>
              <a:rPr dirty="0" err="1"/>
              <a:t>Umsetzung</a:t>
            </a:r>
            <a:r>
              <a:rPr dirty="0"/>
              <a:t> der </a:t>
            </a:r>
            <a:r>
              <a:rPr dirty="0" err="1"/>
              <a:t>Textvorlage</a:t>
            </a:r>
            <a:r>
              <a:rPr dirty="0"/>
              <a:t> in </a:t>
            </a:r>
            <a:r>
              <a:rPr dirty="0" err="1"/>
              <a:t>ein</a:t>
            </a:r>
            <a:r>
              <a:rPr dirty="0"/>
              <a:t> Storyboard: Die </a:t>
            </a:r>
            <a:r>
              <a:rPr dirty="0" err="1"/>
              <a:t>Geschichte</a:t>
            </a:r>
            <a:r>
              <a:rPr dirty="0"/>
              <a:t> </a:t>
            </a:r>
            <a:r>
              <a:rPr dirty="0" err="1"/>
              <a:t>wird</a:t>
            </a:r>
            <a:r>
              <a:rPr dirty="0"/>
              <a:t> in </a:t>
            </a:r>
            <a:r>
              <a:rPr dirty="0" err="1"/>
              <a:t>einzelne</a:t>
            </a:r>
            <a:r>
              <a:rPr dirty="0"/>
              <a:t> </a:t>
            </a:r>
            <a:r>
              <a:rPr dirty="0" err="1"/>
              <a:t>Szenen</a:t>
            </a:r>
            <a:r>
              <a:rPr dirty="0"/>
              <a:t> </a:t>
            </a:r>
            <a:r>
              <a:rPr dirty="0" err="1"/>
              <a:t>eingeteilt</a:t>
            </a:r>
            <a:r>
              <a:rPr dirty="0"/>
              <a:t>. Es </a:t>
            </a:r>
            <a:r>
              <a:rPr dirty="0" err="1"/>
              <a:t>wird</a:t>
            </a:r>
            <a:r>
              <a:rPr dirty="0"/>
              <a:t> </a:t>
            </a:r>
            <a:r>
              <a:rPr dirty="0" err="1"/>
              <a:t>kurz</a:t>
            </a:r>
            <a:r>
              <a:rPr dirty="0"/>
              <a:t> </a:t>
            </a:r>
            <a:r>
              <a:rPr dirty="0" err="1"/>
              <a:t>notiert</a:t>
            </a:r>
            <a:r>
              <a:rPr dirty="0"/>
              <a:t>, was in </a:t>
            </a:r>
            <a:r>
              <a:rPr dirty="0" err="1"/>
              <a:t>dieser</a:t>
            </a:r>
            <a:r>
              <a:rPr dirty="0"/>
              <a:t> </a:t>
            </a:r>
            <a:r>
              <a:rPr dirty="0" err="1"/>
              <a:t>Szene</a:t>
            </a:r>
            <a:r>
              <a:rPr dirty="0"/>
              <a:t> </a:t>
            </a:r>
            <a:r>
              <a:rPr dirty="0" err="1"/>
              <a:t>passiert</a:t>
            </a:r>
            <a:r>
              <a:rPr dirty="0"/>
              <a:t> und </a:t>
            </a:r>
            <a:r>
              <a:rPr dirty="0" err="1"/>
              <a:t>welche</a:t>
            </a:r>
            <a:r>
              <a:rPr dirty="0"/>
              <a:t> </a:t>
            </a:r>
            <a:r>
              <a:rPr dirty="0" err="1"/>
              <a:t>Figuren</a:t>
            </a:r>
            <a:r>
              <a:rPr dirty="0"/>
              <a:t> </a:t>
            </a:r>
            <a:r>
              <a:rPr dirty="0" err="1"/>
              <a:t>vorkommen</a:t>
            </a:r>
            <a:r>
              <a:rPr dirty="0"/>
              <a:t>. </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a:t>Die </a:t>
            </a:r>
            <a:r>
              <a:rPr dirty="0" err="1"/>
              <a:t>Schülerinnen</a:t>
            </a:r>
            <a:r>
              <a:rPr dirty="0"/>
              <a:t> und </a:t>
            </a:r>
            <a:r>
              <a:rPr dirty="0" err="1"/>
              <a:t>Schüler</a:t>
            </a:r>
            <a:r>
              <a:rPr dirty="0"/>
              <a:t> </a:t>
            </a:r>
            <a:r>
              <a:rPr dirty="0" err="1"/>
              <a:t>arbeiten</a:t>
            </a:r>
            <a:r>
              <a:rPr dirty="0"/>
              <a:t> </a:t>
            </a:r>
            <a:r>
              <a:rPr dirty="0" err="1"/>
              <a:t>dabei</a:t>
            </a:r>
            <a:r>
              <a:rPr dirty="0"/>
              <a:t> in Gruppen </a:t>
            </a:r>
            <a:r>
              <a:rPr dirty="0" err="1"/>
              <a:t>zusammen</a:t>
            </a:r>
            <a:r>
              <a:rPr dirty="0"/>
              <a:t> und </a:t>
            </a:r>
            <a:r>
              <a:rPr dirty="0" err="1"/>
              <a:t>unterstützen</a:t>
            </a:r>
            <a:r>
              <a:rPr dirty="0"/>
              <a:t> und </a:t>
            </a:r>
            <a:r>
              <a:rPr dirty="0" err="1"/>
              <a:t>ergänzen</a:t>
            </a:r>
            <a:r>
              <a:rPr dirty="0"/>
              <a:t> </a:t>
            </a:r>
            <a:r>
              <a:rPr dirty="0" err="1"/>
              <a:t>sich</a:t>
            </a:r>
            <a:r>
              <a:rPr dirty="0"/>
              <a:t> </a:t>
            </a:r>
            <a:r>
              <a:rPr dirty="0" err="1"/>
              <a:t>gegenseitig</a:t>
            </a:r>
            <a:r>
              <a:rPr dirty="0"/>
              <a:t>.</a:t>
            </a:r>
          </a:p>
          <a:p>
            <a:pPr algn="l" defTabSz="449580">
              <a:lnSpc>
                <a:spcPct val="120000"/>
              </a:lnSpc>
              <a:defRPr sz="10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p:txBody>
      </p:sp>
      <p:sp>
        <p:nvSpPr>
          <p:cNvPr id="283" name="Rechteck">
            <a:hlinkClick r:id="rId6" action="ppaction://hlinksldjump"/>
          </p:cNvPr>
          <p:cNvSpPr/>
          <p:nvPr/>
        </p:nvSpPr>
        <p:spPr>
          <a:xfrm>
            <a:off x="20669620" y="11162614"/>
            <a:ext cx="3455651" cy="244281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 name="Rechteck 14">
            <a:hlinkClick r:id="rId6" action="ppaction://hlinksldjump"/>
            <a:extLst>
              <a:ext uri="{FF2B5EF4-FFF2-40B4-BE49-F238E27FC236}">
                <a16:creationId xmlns:a16="http://schemas.microsoft.com/office/drawing/2014/main" id="{FF7486B6-1CF0-C04C-B8CB-0C060623E59B}"/>
              </a:ext>
            </a:extLst>
          </p:cNvPr>
          <p:cNvSpPr/>
          <p:nvPr/>
        </p:nvSpPr>
        <p:spPr>
          <a:xfrm>
            <a:off x="21244560" y="11381664"/>
            <a:ext cx="2855698"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 name="Abgerundetes Rechteck"/>
          <p:cNvGrpSpPr/>
          <p:nvPr/>
        </p:nvGrpSpPr>
        <p:grpSpPr>
          <a:xfrm>
            <a:off x="6867070" y="2442592"/>
            <a:ext cx="10649861" cy="1474508"/>
            <a:chOff x="0" y="0"/>
            <a:chExt cx="10649859" cy="1474507"/>
          </a:xfrm>
        </p:grpSpPr>
        <p:sp>
          <p:nvSpPr>
            <p:cNvPr id="286" name="Abgerundetes Rechteck"/>
            <p:cNvSpPr/>
            <p:nvPr/>
          </p:nvSpPr>
          <p:spPr>
            <a:xfrm>
              <a:off x="38100" y="38100"/>
              <a:ext cx="10573660" cy="1398308"/>
            </a:xfrm>
            <a:prstGeom prst="roundRect">
              <a:avLst>
                <a:gd name="adj" fmla="val 20703"/>
              </a:avLst>
            </a:prstGeom>
            <a:solidFill>
              <a:srgbClr val="008FB0">
                <a:alpha val="22807"/>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85" name="Abgerundetes Rechteck Abgerundetes Rechteck" descr="Abgerundetes Rechteck Abgerundetes Rechteck"/>
            <p:cNvPicPr>
              <a:picLocks/>
            </p:cNvPicPr>
            <p:nvPr/>
          </p:nvPicPr>
          <p:blipFill>
            <a:blip r:embed="rId2">
              <a:alphaModFix amt="22807"/>
            </a:blip>
            <a:stretch>
              <a:fillRect/>
            </a:stretch>
          </p:blipFill>
          <p:spPr>
            <a:xfrm>
              <a:off x="0" y="0"/>
              <a:ext cx="10649860" cy="1474508"/>
            </a:xfrm>
            <a:prstGeom prst="rect">
              <a:avLst/>
            </a:prstGeom>
            <a:effectLst/>
          </p:spPr>
        </p:pic>
      </p:grpSp>
      <p:sp>
        <p:nvSpPr>
          <p:cNvPr id="288" name="Abgerundetes Rechteck"/>
          <p:cNvSpPr/>
          <p:nvPr/>
        </p:nvSpPr>
        <p:spPr>
          <a:xfrm>
            <a:off x="251060" y="266519"/>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291" name="Abgerundetes Rechteck"/>
          <p:cNvGrpSpPr/>
          <p:nvPr/>
        </p:nvGrpSpPr>
        <p:grpSpPr>
          <a:xfrm>
            <a:off x="9730816" y="668143"/>
            <a:ext cx="4922368" cy="1499908"/>
            <a:chOff x="0" y="0"/>
            <a:chExt cx="4922367" cy="1499907"/>
          </a:xfrm>
        </p:grpSpPr>
        <p:sp>
          <p:nvSpPr>
            <p:cNvPr id="290"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89" name="Abgerundetes Rechteck Abgerundetes Rechteck" descr="Abgerundetes Rechteck Abgerundetes Rechteck"/>
            <p:cNvPicPr>
              <a:picLocks/>
            </p:cNvPicPr>
            <p:nvPr/>
          </p:nvPicPr>
          <p:blipFill>
            <a:blip r:embed="rId3">
              <a:alphaModFix amt="53456"/>
            </a:blip>
            <a:stretch>
              <a:fillRect/>
            </a:stretch>
          </p:blipFill>
          <p:spPr>
            <a:xfrm>
              <a:off x="0" y="0"/>
              <a:ext cx="4922368" cy="1499908"/>
            </a:xfrm>
            <a:prstGeom prst="rect">
              <a:avLst/>
            </a:prstGeom>
            <a:effectLst/>
          </p:spPr>
        </p:pic>
      </p:grpSp>
      <p:sp>
        <p:nvSpPr>
          <p:cNvPr id="292" name="Aufnahme der Geschichten mit Puppet Pals"/>
          <p:cNvSpPr txBox="1"/>
          <p:nvPr/>
        </p:nvSpPr>
        <p:spPr>
          <a:xfrm>
            <a:off x="7498623" y="2828468"/>
            <a:ext cx="9386755"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a:solidFill>
                  <a:srgbClr val="000000"/>
                </a:solidFill>
                <a:latin typeface="Chalkduster"/>
                <a:ea typeface="Chalkduster"/>
                <a:cs typeface="Chalkduster"/>
                <a:sym typeface="Chalkduster"/>
              </a:defRPr>
            </a:lvl1pPr>
          </a:lstStyle>
          <a:p>
            <a:r>
              <a:rPr dirty="0" err="1"/>
              <a:t>Aufnahme</a:t>
            </a:r>
            <a:r>
              <a:rPr dirty="0"/>
              <a:t> der </a:t>
            </a:r>
            <a:r>
              <a:rPr dirty="0" err="1"/>
              <a:t>Geschichte</a:t>
            </a:r>
            <a:endParaRPr dirty="0"/>
          </a:p>
        </p:txBody>
      </p:sp>
      <p:pic>
        <p:nvPicPr>
          <p:cNvPr id="293" name="Bild" descr="Bild"/>
          <p:cNvPicPr>
            <a:picLocks noChangeAspect="1"/>
          </p:cNvPicPr>
          <p:nvPr/>
        </p:nvPicPr>
        <p:blipFill>
          <a:blip r:embed="rId4"/>
          <a:srcRect l="366" t="603" r="4" b="979"/>
          <a:stretch>
            <a:fillRect/>
          </a:stretch>
        </p:blipFill>
        <p:spPr>
          <a:xfrm>
            <a:off x="21748917" y="11532139"/>
            <a:ext cx="2324101" cy="1878410"/>
          </a:xfrm>
          <a:custGeom>
            <a:avLst/>
            <a:gdLst/>
            <a:ahLst/>
            <a:cxnLst>
              <a:cxn ang="0">
                <a:pos x="wd2" y="hd2"/>
              </a:cxn>
              <a:cxn ang="5400000">
                <a:pos x="wd2" y="hd2"/>
              </a:cxn>
              <a:cxn ang="10800000">
                <a:pos x="wd2" y="hd2"/>
              </a:cxn>
              <a:cxn ang="16200000">
                <a:pos x="wd2" y="hd2"/>
              </a:cxn>
            </a:cxnLst>
            <a:rect l="0" t="0" r="r" b="b"/>
            <a:pathLst>
              <a:path w="21600" h="21600" extrusionOk="0">
                <a:moveTo>
                  <a:pt x="12604" y="0"/>
                </a:moveTo>
                <a:lnTo>
                  <a:pt x="12604" y="3345"/>
                </a:lnTo>
                <a:lnTo>
                  <a:pt x="12604" y="6690"/>
                </a:lnTo>
                <a:lnTo>
                  <a:pt x="9026" y="6864"/>
                </a:lnTo>
                <a:cubicBezTo>
                  <a:pt x="5681" y="7024"/>
                  <a:pt x="2557" y="7403"/>
                  <a:pt x="789" y="7859"/>
                </a:cubicBezTo>
                <a:lnTo>
                  <a:pt x="30" y="8050"/>
                </a:lnTo>
                <a:lnTo>
                  <a:pt x="0" y="11551"/>
                </a:lnTo>
                <a:lnTo>
                  <a:pt x="30" y="15526"/>
                </a:lnTo>
                <a:lnTo>
                  <a:pt x="3390" y="15393"/>
                </a:lnTo>
                <a:cubicBezTo>
                  <a:pt x="5238" y="15320"/>
                  <a:pt x="8116" y="15256"/>
                  <a:pt x="9786" y="15256"/>
                </a:cubicBezTo>
                <a:lnTo>
                  <a:pt x="12821" y="15256"/>
                </a:lnTo>
                <a:lnTo>
                  <a:pt x="12877" y="18200"/>
                </a:lnTo>
                <a:cubicBezTo>
                  <a:pt x="12908" y="19819"/>
                  <a:pt x="12977" y="21297"/>
                  <a:pt x="13032" y="21481"/>
                </a:cubicBezTo>
                <a:cubicBezTo>
                  <a:pt x="13045" y="21527"/>
                  <a:pt x="13107" y="21565"/>
                  <a:pt x="13194" y="21600"/>
                </a:cubicBezTo>
                <a:lnTo>
                  <a:pt x="15097" y="18948"/>
                </a:lnTo>
                <a:cubicBezTo>
                  <a:pt x="19286" y="13119"/>
                  <a:pt x="20434" y="11486"/>
                  <a:pt x="21010" y="10547"/>
                </a:cubicBezTo>
                <a:lnTo>
                  <a:pt x="21600" y="9584"/>
                </a:lnTo>
                <a:lnTo>
                  <a:pt x="21600" y="9264"/>
                </a:lnTo>
                <a:lnTo>
                  <a:pt x="19900" y="7443"/>
                </a:lnTo>
                <a:cubicBezTo>
                  <a:pt x="16978" y="4315"/>
                  <a:pt x="15690" y="2970"/>
                  <a:pt x="14098" y="1392"/>
                </a:cubicBezTo>
                <a:lnTo>
                  <a:pt x="12689" y="0"/>
                </a:lnTo>
                <a:lnTo>
                  <a:pt x="12604" y="0"/>
                </a:lnTo>
                <a:close/>
              </a:path>
            </a:pathLst>
          </a:custGeom>
          <a:ln w="12700">
            <a:miter lim="400000"/>
          </a:ln>
        </p:spPr>
      </p:pic>
      <p:sp>
        <p:nvSpPr>
          <p:cNvPr id="294" name="zurück zur Übersicht"/>
          <p:cNvSpPr txBox="1"/>
          <p:nvPr/>
        </p:nvSpPr>
        <p:spPr>
          <a:xfrm>
            <a:off x="21776157" y="12264656"/>
            <a:ext cx="2324101" cy="350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2000">
                <a:solidFill>
                  <a:srgbClr val="000000"/>
                </a:solidFill>
                <a:latin typeface="Calibri"/>
                <a:ea typeface="Calibri"/>
                <a:cs typeface="Calibri"/>
                <a:sym typeface="Calibri"/>
              </a:defRPr>
            </a:lvl1pPr>
          </a:lstStyle>
          <a:p>
            <a:r>
              <a:t>zurück zur Übersicht</a:t>
            </a:r>
          </a:p>
        </p:txBody>
      </p:sp>
      <p:sp>
        <p:nvSpPr>
          <p:cNvPr id="295" name="Ablauf"/>
          <p:cNvSpPr txBox="1"/>
          <p:nvPr/>
        </p:nvSpPr>
        <p:spPr>
          <a:xfrm>
            <a:off x="10591140" y="921078"/>
            <a:ext cx="3201720" cy="99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sz="5500">
                <a:latin typeface="Chalkduster"/>
                <a:ea typeface="Chalkduster"/>
                <a:cs typeface="Chalkduster"/>
                <a:sym typeface="Chalkduster"/>
              </a:rPr>
              <a:t>Ablauf </a:t>
            </a:r>
            <a:r>
              <a:t>  </a:t>
            </a:r>
          </a:p>
        </p:txBody>
      </p:sp>
      <p:sp>
        <p:nvSpPr>
          <p:cNvPr id="296" name="Mittels einer App, mit der sich ein digitales Puppentheater erstellen lässt, können die Figuren nun zum Leben erweckt werden.…"/>
          <p:cNvSpPr txBox="1"/>
          <p:nvPr/>
        </p:nvSpPr>
        <p:spPr>
          <a:xfrm>
            <a:off x="2152814" y="3917101"/>
            <a:ext cx="12876678" cy="11654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err="1"/>
              <a:t>Mittels</a:t>
            </a:r>
            <a:r>
              <a:rPr dirty="0"/>
              <a:t> </a:t>
            </a:r>
            <a:r>
              <a:rPr dirty="0" err="1"/>
              <a:t>einer</a:t>
            </a:r>
            <a:r>
              <a:rPr dirty="0"/>
              <a:t> App, </a:t>
            </a:r>
            <a:r>
              <a:rPr dirty="0" err="1"/>
              <a:t>mit</a:t>
            </a:r>
            <a:r>
              <a:rPr dirty="0"/>
              <a:t> der </a:t>
            </a:r>
            <a:r>
              <a:rPr dirty="0" err="1"/>
              <a:t>sich</a:t>
            </a:r>
            <a:r>
              <a:rPr dirty="0"/>
              <a:t> </a:t>
            </a:r>
            <a:r>
              <a:rPr dirty="0" err="1"/>
              <a:t>ein</a:t>
            </a:r>
            <a:r>
              <a:rPr dirty="0"/>
              <a:t> </a:t>
            </a:r>
            <a:r>
              <a:rPr dirty="0" err="1"/>
              <a:t>digitales</a:t>
            </a:r>
            <a:r>
              <a:rPr dirty="0"/>
              <a:t> </a:t>
            </a:r>
            <a:r>
              <a:rPr dirty="0" err="1"/>
              <a:t>Puppentheater</a:t>
            </a:r>
            <a:r>
              <a:rPr dirty="0"/>
              <a:t> </a:t>
            </a:r>
            <a:r>
              <a:rPr dirty="0" err="1"/>
              <a:t>erstellen</a:t>
            </a:r>
            <a:r>
              <a:rPr dirty="0"/>
              <a:t> </a:t>
            </a:r>
            <a:r>
              <a:rPr dirty="0" err="1"/>
              <a:t>lässt</a:t>
            </a:r>
            <a:r>
              <a:rPr dirty="0"/>
              <a:t>, </a:t>
            </a:r>
            <a:r>
              <a:rPr dirty="0" err="1"/>
              <a:t>können</a:t>
            </a:r>
            <a:r>
              <a:rPr dirty="0"/>
              <a:t> die </a:t>
            </a:r>
            <a:r>
              <a:rPr dirty="0" err="1"/>
              <a:t>Figuren</a:t>
            </a:r>
            <a:r>
              <a:rPr dirty="0"/>
              <a:t> nun </a:t>
            </a:r>
            <a:r>
              <a:rPr dirty="0" err="1"/>
              <a:t>zum</a:t>
            </a:r>
            <a:r>
              <a:rPr dirty="0"/>
              <a:t> Leben </a:t>
            </a:r>
            <a:r>
              <a:rPr dirty="0" err="1"/>
              <a:t>erweckt</a:t>
            </a:r>
            <a:r>
              <a:rPr dirty="0"/>
              <a:t> </a:t>
            </a:r>
            <a:r>
              <a:rPr dirty="0" err="1"/>
              <a:t>werden</a:t>
            </a:r>
            <a:r>
              <a:rPr dirty="0"/>
              <a:t>.</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err="1"/>
              <a:t>Vorab</a:t>
            </a:r>
            <a:r>
              <a:rPr dirty="0"/>
              <a:t> </a:t>
            </a:r>
            <a:r>
              <a:rPr dirty="0" err="1"/>
              <a:t>erklärt</a:t>
            </a:r>
            <a:r>
              <a:rPr dirty="0"/>
              <a:t> die </a:t>
            </a:r>
            <a:r>
              <a:rPr dirty="0" err="1"/>
              <a:t>Lehrkraft</a:t>
            </a:r>
            <a:r>
              <a:rPr dirty="0"/>
              <a:t> die </a:t>
            </a:r>
            <a:r>
              <a:rPr dirty="0" err="1"/>
              <a:t>wichtigsten</a:t>
            </a:r>
            <a:r>
              <a:rPr dirty="0"/>
              <a:t> </a:t>
            </a:r>
            <a:r>
              <a:rPr dirty="0" err="1"/>
              <a:t>Funktionen</a:t>
            </a:r>
            <a:r>
              <a:rPr dirty="0"/>
              <a:t> der App. </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a:t>Es </a:t>
            </a:r>
            <a:r>
              <a:rPr dirty="0" err="1"/>
              <a:t>werden</a:t>
            </a:r>
            <a:r>
              <a:rPr dirty="0"/>
              <a:t> </a:t>
            </a:r>
            <a:r>
              <a:rPr dirty="0" err="1"/>
              <a:t>Fotos</a:t>
            </a:r>
            <a:r>
              <a:rPr dirty="0"/>
              <a:t> von den </a:t>
            </a:r>
            <a:r>
              <a:rPr dirty="0" err="1"/>
              <a:t>Figuren</a:t>
            </a:r>
            <a:r>
              <a:rPr dirty="0"/>
              <a:t> der Kinder </a:t>
            </a:r>
            <a:r>
              <a:rPr dirty="0" err="1"/>
              <a:t>gemacht</a:t>
            </a:r>
            <a:r>
              <a:rPr dirty="0"/>
              <a:t>, in die App </a:t>
            </a:r>
            <a:r>
              <a:rPr dirty="0" err="1"/>
              <a:t>importiert</a:t>
            </a:r>
            <a:r>
              <a:rPr dirty="0"/>
              <a:t> und </a:t>
            </a:r>
            <a:r>
              <a:rPr dirty="0" err="1"/>
              <a:t>zugeschnitten</a:t>
            </a:r>
            <a:r>
              <a:rPr dirty="0"/>
              <a:t>. </a:t>
            </a:r>
            <a:r>
              <a:rPr dirty="0" err="1"/>
              <a:t>Zusätzlich</a:t>
            </a:r>
            <a:r>
              <a:rPr dirty="0"/>
              <a:t> </a:t>
            </a:r>
            <a:r>
              <a:rPr dirty="0" err="1"/>
              <a:t>können</a:t>
            </a:r>
            <a:r>
              <a:rPr dirty="0"/>
              <a:t> </a:t>
            </a:r>
            <a:r>
              <a:rPr dirty="0" err="1"/>
              <a:t>auch</a:t>
            </a:r>
            <a:r>
              <a:rPr dirty="0"/>
              <a:t> </a:t>
            </a:r>
            <a:r>
              <a:rPr dirty="0" err="1"/>
              <a:t>Avatare</a:t>
            </a:r>
            <a:r>
              <a:rPr dirty="0"/>
              <a:t> </a:t>
            </a:r>
            <a:r>
              <a:rPr dirty="0" err="1"/>
              <a:t>aus</a:t>
            </a:r>
            <a:r>
              <a:rPr dirty="0"/>
              <a:t> dem </a:t>
            </a:r>
            <a:r>
              <a:rPr dirty="0" err="1"/>
              <a:t>Programm</a:t>
            </a:r>
            <a:r>
              <a:rPr dirty="0"/>
              <a:t> </a:t>
            </a:r>
            <a:r>
              <a:rPr dirty="0" err="1"/>
              <a:t>verwendet</a:t>
            </a:r>
            <a:r>
              <a:rPr dirty="0"/>
              <a:t> </a:t>
            </a:r>
            <a:r>
              <a:rPr dirty="0" err="1"/>
              <a:t>werden</a:t>
            </a:r>
            <a:r>
              <a:rPr dirty="0"/>
              <a:t>. </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a:t>Die </a:t>
            </a:r>
            <a:r>
              <a:rPr dirty="0" err="1"/>
              <a:t>Avatare</a:t>
            </a:r>
            <a:r>
              <a:rPr dirty="0"/>
              <a:t> </a:t>
            </a:r>
            <a:r>
              <a:rPr dirty="0" err="1"/>
              <a:t>können</a:t>
            </a:r>
            <a:r>
              <a:rPr dirty="0"/>
              <a:t> </a:t>
            </a:r>
            <a:r>
              <a:rPr dirty="0" err="1"/>
              <a:t>vor</a:t>
            </a:r>
            <a:r>
              <a:rPr dirty="0"/>
              <a:t> </a:t>
            </a:r>
            <a:r>
              <a:rPr dirty="0" err="1"/>
              <a:t>ausgewählten</a:t>
            </a:r>
            <a:r>
              <a:rPr dirty="0"/>
              <a:t> </a:t>
            </a:r>
            <a:r>
              <a:rPr dirty="0" err="1"/>
              <a:t>Hintergründen</a:t>
            </a:r>
            <a:r>
              <a:rPr dirty="0"/>
              <a:t> </a:t>
            </a:r>
            <a:r>
              <a:rPr dirty="0" err="1"/>
              <a:t>bewegt</a:t>
            </a:r>
            <a:r>
              <a:rPr dirty="0"/>
              <a:t>, </a:t>
            </a:r>
            <a:r>
              <a:rPr dirty="0" err="1"/>
              <a:t>vergrößert</a:t>
            </a:r>
            <a:r>
              <a:rPr dirty="0"/>
              <a:t> und </a:t>
            </a:r>
            <a:r>
              <a:rPr dirty="0" err="1"/>
              <a:t>verkleinert</a:t>
            </a:r>
            <a:r>
              <a:rPr dirty="0"/>
              <a:t> </a:t>
            </a:r>
            <a:r>
              <a:rPr dirty="0" err="1"/>
              <a:t>werden</a:t>
            </a:r>
            <a:r>
              <a:rPr dirty="0"/>
              <a:t>. </a:t>
            </a:r>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err="1"/>
              <a:t>Über</a:t>
            </a:r>
            <a:r>
              <a:rPr dirty="0"/>
              <a:t> die </a:t>
            </a:r>
            <a:r>
              <a:rPr dirty="0" err="1"/>
              <a:t>Audiofunktion</a:t>
            </a:r>
            <a:r>
              <a:rPr dirty="0"/>
              <a:t> </a:t>
            </a:r>
            <a:r>
              <a:rPr dirty="0" err="1"/>
              <a:t>kann</a:t>
            </a:r>
            <a:r>
              <a:rPr dirty="0"/>
              <a:t> die </a:t>
            </a:r>
            <a:r>
              <a:rPr dirty="0" err="1"/>
              <a:t>Geschichte</a:t>
            </a:r>
            <a:r>
              <a:rPr dirty="0"/>
              <a:t> parallel </a:t>
            </a:r>
            <a:r>
              <a:rPr dirty="0" err="1"/>
              <a:t>dazu</a:t>
            </a:r>
            <a:r>
              <a:rPr dirty="0"/>
              <a:t> </a:t>
            </a:r>
            <a:r>
              <a:rPr dirty="0" err="1"/>
              <a:t>aufgenommen</a:t>
            </a:r>
            <a:r>
              <a:rPr dirty="0"/>
              <a:t> </a:t>
            </a:r>
            <a:r>
              <a:rPr dirty="0" err="1"/>
              <a:t>werden</a:t>
            </a:r>
            <a:r>
              <a:rPr dirty="0"/>
              <a:t>.</a:t>
            </a:r>
          </a:p>
          <a:p>
            <a:pPr algn="l" defTabSz="449580">
              <a:lnSpc>
                <a:spcPct val="120000"/>
              </a:lnSpc>
              <a:defRPr sz="2700">
                <a:solidFill>
                  <a:srgbClr val="000000"/>
                </a:solidFill>
                <a:latin typeface="HandwrittenTwo"/>
                <a:ea typeface="HandwrittenTwo"/>
                <a:cs typeface="HandwrittenTwo"/>
                <a:sym typeface="HandwrittenTwo"/>
              </a:defRPr>
            </a:pPr>
            <a:endParaRPr dirty="0"/>
          </a:p>
          <a:p>
            <a:pPr algn="l" defTabSz="449580">
              <a:defRPr sz="2300">
                <a:solidFill>
                  <a:srgbClr val="000000"/>
                </a:solidFill>
                <a:latin typeface="HandwrittenTwo"/>
                <a:ea typeface="HandwrittenTwo"/>
                <a:cs typeface="HandwrittenTwo"/>
                <a:sym typeface="HandwrittenTwo"/>
              </a:defRPr>
            </a:pPr>
            <a:endParaRPr dirty="0"/>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marL="1041400" lvl="1"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algn="l" defTabSz="449580">
              <a:lnSpc>
                <a:spcPct val="120000"/>
              </a:lnSpc>
              <a:defRPr sz="10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algn="l" defTabSz="449580">
              <a:lnSpc>
                <a:spcPct val="120000"/>
              </a:lnSpc>
              <a:defRPr sz="10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p:txBody>
      </p:sp>
      <p:sp>
        <p:nvSpPr>
          <p:cNvPr id="297" name="Rechteck">
            <a:hlinkClick r:id="rId6" action="ppaction://hlinksldjump"/>
          </p:cNvPr>
          <p:cNvSpPr/>
          <p:nvPr/>
        </p:nvSpPr>
        <p:spPr>
          <a:xfrm>
            <a:off x="20669620" y="11162614"/>
            <a:ext cx="3455651" cy="244281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98" name="Puppet Pals 1.jpg" descr="Puppet Pals 1.jpg"/>
          <p:cNvPicPr>
            <a:picLocks noChangeAspect="1"/>
          </p:cNvPicPr>
          <p:nvPr/>
        </p:nvPicPr>
        <p:blipFill>
          <a:blip r:embed="rId7"/>
          <a:stretch>
            <a:fillRect/>
          </a:stretch>
        </p:blipFill>
        <p:spPr>
          <a:xfrm>
            <a:off x="17069768" y="3675031"/>
            <a:ext cx="6835859" cy="5126894"/>
          </a:xfrm>
          <a:prstGeom prst="rect">
            <a:avLst/>
          </a:prstGeom>
          <a:ln w="12700">
            <a:miter lim="400000"/>
          </a:ln>
        </p:spPr>
      </p:pic>
      <p:pic>
        <p:nvPicPr>
          <p:cNvPr id="299" name="Puppet Pals 2.jpg" descr="Puppet Pals 2.jpg"/>
          <p:cNvPicPr>
            <a:picLocks noChangeAspect="1"/>
          </p:cNvPicPr>
          <p:nvPr/>
        </p:nvPicPr>
        <p:blipFill>
          <a:blip r:embed="rId8"/>
          <a:stretch>
            <a:fillRect/>
          </a:stretch>
        </p:blipFill>
        <p:spPr>
          <a:xfrm>
            <a:off x="15081902" y="8364443"/>
            <a:ext cx="6614605" cy="4960955"/>
          </a:xfrm>
          <a:prstGeom prst="rect">
            <a:avLst/>
          </a:prstGeom>
          <a:ln w="12700">
            <a:miter lim="400000"/>
          </a:ln>
        </p:spPr>
      </p:pic>
      <p:sp>
        <p:nvSpPr>
          <p:cNvPr id="17" name="Rechteck 16">
            <a:hlinkClick r:id="rId6" action="ppaction://hlinksldjump"/>
            <a:extLst>
              <a:ext uri="{FF2B5EF4-FFF2-40B4-BE49-F238E27FC236}">
                <a16:creationId xmlns:a16="http://schemas.microsoft.com/office/drawing/2014/main" id="{AA33E2EF-D4F3-2C49-AADF-B0A1EAC6504A}"/>
              </a:ext>
            </a:extLst>
          </p:cNvPr>
          <p:cNvSpPr/>
          <p:nvPr/>
        </p:nvSpPr>
        <p:spPr>
          <a:xfrm>
            <a:off x="21244560" y="11381664"/>
            <a:ext cx="2855698"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3" name="Abgerundetes Rechteck"/>
          <p:cNvGrpSpPr/>
          <p:nvPr/>
        </p:nvGrpSpPr>
        <p:grpSpPr>
          <a:xfrm>
            <a:off x="6867070" y="2442592"/>
            <a:ext cx="10649861" cy="1474508"/>
            <a:chOff x="0" y="0"/>
            <a:chExt cx="10649859" cy="1474507"/>
          </a:xfrm>
        </p:grpSpPr>
        <p:sp>
          <p:nvSpPr>
            <p:cNvPr id="302" name="Abgerundetes Rechteck"/>
            <p:cNvSpPr/>
            <p:nvPr/>
          </p:nvSpPr>
          <p:spPr>
            <a:xfrm>
              <a:off x="38100" y="38100"/>
              <a:ext cx="10573660" cy="1398308"/>
            </a:xfrm>
            <a:prstGeom prst="roundRect">
              <a:avLst>
                <a:gd name="adj" fmla="val 20703"/>
              </a:avLst>
            </a:prstGeom>
            <a:solidFill>
              <a:srgbClr val="008FB0">
                <a:alpha val="22807"/>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01" name="Abgerundetes Rechteck Abgerundetes Rechteck" descr="Abgerundetes Rechteck Abgerundetes Rechteck"/>
            <p:cNvPicPr>
              <a:picLocks/>
            </p:cNvPicPr>
            <p:nvPr/>
          </p:nvPicPr>
          <p:blipFill>
            <a:blip r:embed="rId2">
              <a:alphaModFix amt="22807"/>
            </a:blip>
            <a:stretch>
              <a:fillRect/>
            </a:stretch>
          </p:blipFill>
          <p:spPr>
            <a:xfrm>
              <a:off x="0" y="0"/>
              <a:ext cx="10649860" cy="1474508"/>
            </a:xfrm>
            <a:prstGeom prst="rect">
              <a:avLst/>
            </a:prstGeom>
            <a:effectLst/>
          </p:spPr>
        </p:pic>
      </p:grpSp>
      <p:sp>
        <p:nvSpPr>
          <p:cNvPr id="304" name="Abgerundetes Rechteck"/>
          <p:cNvSpPr/>
          <p:nvPr/>
        </p:nvSpPr>
        <p:spPr>
          <a:xfrm>
            <a:off x="251060" y="266519"/>
            <a:ext cx="23881880" cy="13182962"/>
          </a:xfrm>
          <a:prstGeom prst="roundRect">
            <a:avLst>
              <a:gd name="adj" fmla="val 15000"/>
            </a:avLst>
          </a:prstGeom>
          <a:solidFill>
            <a:srgbClr val="008FB0">
              <a:alpha val="1107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307" name="Abgerundetes Rechteck"/>
          <p:cNvGrpSpPr/>
          <p:nvPr/>
        </p:nvGrpSpPr>
        <p:grpSpPr>
          <a:xfrm>
            <a:off x="9730816" y="668143"/>
            <a:ext cx="4922368" cy="1499908"/>
            <a:chOff x="0" y="0"/>
            <a:chExt cx="4922367" cy="1499907"/>
          </a:xfrm>
        </p:grpSpPr>
        <p:sp>
          <p:nvSpPr>
            <p:cNvPr id="306" name="Abgerundetes Rechteck"/>
            <p:cNvSpPr/>
            <p:nvPr/>
          </p:nvSpPr>
          <p:spPr>
            <a:xfrm>
              <a:off x="50800" y="50800"/>
              <a:ext cx="4820768" cy="1398308"/>
            </a:xfrm>
            <a:prstGeom prst="roundRect">
              <a:avLst>
                <a:gd name="adj" fmla="val 22201"/>
              </a:avLst>
            </a:prstGeom>
            <a:solidFill>
              <a:srgbClr val="008FB0">
                <a:alpha val="53456"/>
              </a:srgbClr>
            </a:solidFill>
            <a:ln>
              <a:noFill/>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05" name="Abgerundetes Rechteck Abgerundetes Rechteck" descr="Abgerundetes Rechteck Abgerundetes Rechteck"/>
            <p:cNvPicPr>
              <a:picLocks/>
            </p:cNvPicPr>
            <p:nvPr/>
          </p:nvPicPr>
          <p:blipFill>
            <a:blip r:embed="rId3">
              <a:alphaModFix amt="53456"/>
            </a:blip>
            <a:stretch>
              <a:fillRect/>
            </a:stretch>
          </p:blipFill>
          <p:spPr>
            <a:xfrm>
              <a:off x="0" y="0"/>
              <a:ext cx="4922368" cy="1499908"/>
            </a:xfrm>
            <a:prstGeom prst="rect">
              <a:avLst/>
            </a:prstGeom>
            <a:effectLst/>
          </p:spPr>
        </p:pic>
      </p:grpSp>
      <p:sp>
        <p:nvSpPr>
          <p:cNvPr id="308" name="Aufnahme der Geschichten mit Puppet Pals"/>
          <p:cNvSpPr txBox="1"/>
          <p:nvPr/>
        </p:nvSpPr>
        <p:spPr>
          <a:xfrm>
            <a:off x="7498623" y="2828468"/>
            <a:ext cx="9386755" cy="702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900">
                <a:solidFill>
                  <a:srgbClr val="000000"/>
                </a:solidFill>
                <a:latin typeface="Chalkduster"/>
                <a:ea typeface="Chalkduster"/>
                <a:cs typeface="Chalkduster"/>
                <a:sym typeface="Chalkduster"/>
              </a:defRPr>
            </a:lvl1pPr>
          </a:lstStyle>
          <a:p>
            <a:r>
              <a:rPr dirty="0" err="1"/>
              <a:t>Aufnahme</a:t>
            </a:r>
            <a:r>
              <a:rPr dirty="0"/>
              <a:t> der </a:t>
            </a:r>
            <a:r>
              <a:rPr dirty="0" err="1"/>
              <a:t>Geschicht</a:t>
            </a:r>
            <a:r>
              <a:rPr lang="de-DE" dirty="0"/>
              <a:t>e</a:t>
            </a:r>
            <a:endParaRPr dirty="0"/>
          </a:p>
        </p:txBody>
      </p:sp>
      <p:pic>
        <p:nvPicPr>
          <p:cNvPr id="309" name="Bild" descr="Bild"/>
          <p:cNvPicPr>
            <a:picLocks noChangeAspect="1"/>
          </p:cNvPicPr>
          <p:nvPr/>
        </p:nvPicPr>
        <p:blipFill>
          <a:blip r:embed="rId4"/>
          <a:srcRect l="366" t="603" r="4" b="979"/>
          <a:stretch>
            <a:fillRect/>
          </a:stretch>
        </p:blipFill>
        <p:spPr>
          <a:xfrm>
            <a:off x="21748917" y="11532139"/>
            <a:ext cx="2324101" cy="1878410"/>
          </a:xfrm>
          <a:custGeom>
            <a:avLst/>
            <a:gdLst/>
            <a:ahLst/>
            <a:cxnLst>
              <a:cxn ang="0">
                <a:pos x="wd2" y="hd2"/>
              </a:cxn>
              <a:cxn ang="5400000">
                <a:pos x="wd2" y="hd2"/>
              </a:cxn>
              <a:cxn ang="10800000">
                <a:pos x="wd2" y="hd2"/>
              </a:cxn>
              <a:cxn ang="16200000">
                <a:pos x="wd2" y="hd2"/>
              </a:cxn>
            </a:cxnLst>
            <a:rect l="0" t="0" r="r" b="b"/>
            <a:pathLst>
              <a:path w="21600" h="21600" extrusionOk="0">
                <a:moveTo>
                  <a:pt x="12604" y="0"/>
                </a:moveTo>
                <a:lnTo>
                  <a:pt x="12604" y="3345"/>
                </a:lnTo>
                <a:lnTo>
                  <a:pt x="12604" y="6690"/>
                </a:lnTo>
                <a:lnTo>
                  <a:pt x="9026" y="6864"/>
                </a:lnTo>
                <a:cubicBezTo>
                  <a:pt x="5681" y="7024"/>
                  <a:pt x="2557" y="7403"/>
                  <a:pt x="789" y="7859"/>
                </a:cubicBezTo>
                <a:lnTo>
                  <a:pt x="30" y="8050"/>
                </a:lnTo>
                <a:lnTo>
                  <a:pt x="0" y="11551"/>
                </a:lnTo>
                <a:lnTo>
                  <a:pt x="30" y="15526"/>
                </a:lnTo>
                <a:lnTo>
                  <a:pt x="3390" y="15393"/>
                </a:lnTo>
                <a:cubicBezTo>
                  <a:pt x="5238" y="15320"/>
                  <a:pt x="8116" y="15256"/>
                  <a:pt x="9786" y="15256"/>
                </a:cubicBezTo>
                <a:lnTo>
                  <a:pt x="12821" y="15256"/>
                </a:lnTo>
                <a:lnTo>
                  <a:pt x="12877" y="18200"/>
                </a:lnTo>
                <a:cubicBezTo>
                  <a:pt x="12908" y="19819"/>
                  <a:pt x="12977" y="21297"/>
                  <a:pt x="13032" y="21481"/>
                </a:cubicBezTo>
                <a:cubicBezTo>
                  <a:pt x="13045" y="21527"/>
                  <a:pt x="13107" y="21565"/>
                  <a:pt x="13194" y="21600"/>
                </a:cubicBezTo>
                <a:lnTo>
                  <a:pt x="15097" y="18948"/>
                </a:lnTo>
                <a:cubicBezTo>
                  <a:pt x="19286" y="13119"/>
                  <a:pt x="20434" y="11486"/>
                  <a:pt x="21010" y="10547"/>
                </a:cubicBezTo>
                <a:lnTo>
                  <a:pt x="21600" y="9584"/>
                </a:lnTo>
                <a:lnTo>
                  <a:pt x="21600" y="9264"/>
                </a:lnTo>
                <a:lnTo>
                  <a:pt x="19900" y="7443"/>
                </a:lnTo>
                <a:cubicBezTo>
                  <a:pt x="16978" y="4315"/>
                  <a:pt x="15690" y="2970"/>
                  <a:pt x="14098" y="1392"/>
                </a:cubicBezTo>
                <a:lnTo>
                  <a:pt x="12689" y="0"/>
                </a:lnTo>
                <a:lnTo>
                  <a:pt x="12604" y="0"/>
                </a:lnTo>
                <a:close/>
              </a:path>
            </a:pathLst>
          </a:custGeom>
          <a:ln w="12700">
            <a:miter lim="400000"/>
          </a:ln>
        </p:spPr>
      </p:pic>
      <p:sp>
        <p:nvSpPr>
          <p:cNvPr id="310" name="zurück zur Übersicht"/>
          <p:cNvSpPr txBox="1"/>
          <p:nvPr/>
        </p:nvSpPr>
        <p:spPr>
          <a:xfrm>
            <a:off x="21776157" y="12264656"/>
            <a:ext cx="2324101" cy="350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2000">
                <a:solidFill>
                  <a:srgbClr val="000000"/>
                </a:solidFill>
                <a:latin typeface="Calibri"/>
                <a:ea typeface="Calibri"/>
                <a:cs typeface="Calibri"/>
                <a:sym typeface="Calibri"/>
              </a:defRPr>
            </a:lvl1pPr>
          </a:lstStyle>
          <a:p>
            <a:r>
              <a:t>zurück zur Übersicht</a:t>
            </a:r>
          </a:p>
        </p:txBody>
      </p:sp>
      <p:sp>
        <p:nvSpPr>
          <p:cNvPr id="311" name="Ablauf"/>
          <p:cNvSpPr txBox="1"/>
          <p:nvPr/>
        </p:nvSpPr>
        <p:spPr>
          <a:xfrm>
            <a:off x="10591140" y="921078"/>
            <a:ext cx="3201720" cy="99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rgbClr val="000000"/>
                </a:solidFill>
              </a:defRPr>
            </a:pPr>
            <a:r>
              <a:rPr sz="5500">
                <a:latin typeface="Chalkduster"/>
                <a:ea typeface="Chalkduster"/>
                <a:cs typeface="Chalkduster"/>
                <a:sym typeface="Chalkduster"/>
              </a:rPr>
              <a:t>Ablauf </a:t>
            </a:r>
            <a:r>
              <a:t>  </a:t>
            </a:r>
          </a:p>
        </p:txBody>
      </p:sp>
      <p:sp>
        <p:nvSpPr>
          <p:cNvPr id="312" name="Jedes Kind kann sich je nach individueller Lernausgangslage in die Arbeit in der Gruppe einbringen. Sie können eine Rolle vor der Kamera oder als Sprecher übernehmen, aber auch im Hintergrund bleiben und Figuren bewegen. Die Lernenden entwicklen gemeinsa"/>
          <p:cNvSpPr txBox="1"/>
          <p:nvPr/>
        </p:nvSpPr>
        <p:spPr>
          <a:xfrm>
            <a:off x="1806399" y="4577436"/>
            <a:ext cx="12846786" cy="957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err="1"/>
              <a:t>Jedes</a:t>
            </a:r>
            <a:r>
              <a:rPr dirty="0"/>
              <a:t> Kind </a:t>
            </a:r>
            <a:r>
              <a:rPr dirty="0" err="1"/>
              <a:t>kann</a:t>
            </a:r>
            <a:r>
              <a:rPr dirty="0"/>
              <a:t> </a:t>
            </a:r>
            <a:r>
              <a:rPr dirty="0" err="1"/>
              <a:t>sich</a:t>
            </a:r>
            <a:r>
              <a:rPr dirty="0"/>
              <a:t> je </a:t>
            </a:r>
            <a:r>
              <a:rPr dirty="0" err="1"/>
              <a:t>nach</a:t>
            </a:r>
            <a:r>
              <a:rPr dirty="0"/>
              <a:t> </a:t>
            </a:r>
            <a:r>
              <a:rPr dirty="0" err="1"/>
              <a:t>individueller</a:t>
            </a:r>
            <a:r>
              <a:rPr dirty="0"/>
              <a:t> </a:t>
            </a:r>
            <a:r>
              <a:rPr dirty="0" err="1"/>
              <a:t>Lernausgangslage</a:t>
            </a:r>
            <a:r>
              <a:rPr dirty="0"/>
              <a:t> in die Arbeit in der Gruppe </a:t>
            </a:r>
            <a:r>
              <a:rPr dirty="0" err="1"/>
              <a:t>einbringen</a:t>
            </a:r>
            <a:r>
              <a:rPr dirty="0"/>
              <a:t>. </a:t>
            </a:r>
            <a:r>
              <a:rPr lang="de-DE" dirty="0"/>
              <a:t>Die Kinder </a:t>
            </a:r>
            <a:r>
              <a:rPr dirty="0" err="1"/>
              <a:t>können</a:t>
            </a:r>
            <a:r>
              <a:rPr dirty="0"/>
              <a:t> </a:t>
            </a:r>
            <a:r>
              <a:rPr dirty="0" err="1"/>
              <a:t>eine</a:t>
            </a:r>
            <a:r>
              <a:rPr dirty="0"/>
              <a:t> Rolle </a:t>
            </a:r>
            <a:r>
              <a:rPr dirty="0" err="1"/>
              <a:t>vor</a:t>
            </a:r>
            <a:r>
              <a:rPr dirty="0"/>
              <a:t> der </a:t>
            </a:r>
            <a:r>
              <a:rPr dirty="0" err="1"/>
              <a:t>Kamera</a:t>
            </a:r>
            <a:r>
              <a:rPr dirty="0"/>
              <a:t> </a:t>
            </a:r>
            <a:r>
              <a:rPr dirty="0" err="1"/>
              <a:t>oder</a:t>
            </a:r>
            <a:r>
              <a:rPr dirty="0"/>
              <a:t> </a:t>
            </a:r>
            <a:r>
              <a:rPr dirty="0" err="1"/>
              <a:t>als</a:t>
            </a:r>
            <a:r>
              <a:rPr dirty="0"/>
              <a:t> Sprecher </a:t>
            </a:r>
            <a:r>
              <a:rPr dirty="0" err="1"/>
              <a:t>übernehmen</a:t>
            </a:r>
            <a:r>
              <a:rPr dirty="0"/>
              <a:t>, </a:t>
            </a:r>
            <a:r>
              <a:rPr dirty="0" err="1"/>
              <a:t>aber</a:t>
            </a:r>
            <a:r>
              <a:rPr dirty="0"/>
              <a:t> </a:t>
            </a:r>
            <a:r>
              <a:rPr dirty="0" err="1"/>
              <a:t>auch</a:t>
            </a:r>
            <a:r>
              <a:rPr dirty="0"/>
              <a:t> </a:t>
            </a:r>
            <a:r>
              <a:rPr dirty="0" err="1"/>
              <a:t>im</a:t>
            </a:r>
            <a:r>
              <a:rPr dirty="0"/>
              <a:t> </a:t>
            </a:r>
            <a:r>
              <a:rPr dirty="0" err="1"/>
              <a:t>Hintergrund</a:t>
            </a:r>
            <a:r>
              <a:rPr dirty="0"/>
              <a:t> </a:t>
            </a:r>
            <a:r>
              <a:rPr dirty="0" err="1"/>
              <a:t>bleiben</a:t>
            </a:r>
            <a:r>
              <a:rPr dirty="0"/>
              <a:t> und </a:t>
            </a:r>
            <a:r>
              <a:rPr dirty="0" err="1"/>
              <a:t>Figuren</a:t>
            </a:r>
            <a:r>
              <a:rPr dirty="0"/>
              <a:t> </a:t>
            </a:r>
            <a:r>
              <a:rPr dirty="0" err="1"/>
              <a:t>bewegen</a:t>
            </a:r>
            <a:r>
              <a:rPr dirty="0"/>
              <a:t>. Die </a:t>
            </a:r>
            <a:r>
              <a:rPr dirty="0" err="1"/>
              <a:t>Lernenden</a:t>
            </a:r>
            <a:r>
              <a:rPr dirty="0"/>
              <a:t> </a:t>
            </a:r>
            <a:r>
              <a:rPr dirty="0" err="1"/>
              <a:t>entwicklen</a:t>
            </a:r>
            <a:r>
              <a:rPr dirty="0"/>
              <a:t> </a:t>
            </a:r>
            <a:r>
              <a:rPr dirty="0" err="1"/>
              <a:t>gemeinsam</a:t>
            </a:r>
            <a:r>
              <a:rPr dirty="0"/>
              <a:t> </a:t>
            </a:r>
            <a:r>
              <a:rPr dirty="0" err="1"/>
              <a:t>Dialoge</a:t>
            </a:r>
            <a:r>
              <a:rPr dirty="0"/>
              <a:t> und </a:t>
            </a:r>
            <a:r>
              <a:rPr dirty="0" err="1"/>
              <a:t>spielen</a:t>
            </a:r>
            <a:r>
              <a:rPr dirty="0"/>
              <a:t> </a:t>
            </a:r>
            <a:r>
              <a:rPr dirty="0" err="1"/>
              <a:t>diese</a:t>
            </a:r>
            <a:r>
              <a:rPr dirty="0"/>
              <a:t> </a:t>
            </a:r>
            <a:r>
              <a:rPr dirty="0" err="1"/>
              <a:t>mit</a:t>
            </a:r>
            <a:r>
              <a:rPr dirty="0"/>
              <a:t> </a:t>
            </a:r>
            <a:r>
              <a:rPr dirty="0" err="1"/>
              <a:t>ihren</a:t>
            </a:r>
            <a:r>
              <a:rPr dirty="0"/>
              <a:t> </a:t>
            </a:r>
            <a:r>
              <a:rPr dirty="0" err="1"/>
              <a:t>Figuren</a:t>
            </a:r>
            <a:r>
              <a:rPr dirty="0"/>
              <a:t> </a:t>
            </a:r>
            <a:r>
              <a:rPr dirty="0" err="1"/>
              <a:t>nach</a:t>
            </a:r>
            <a:r>
              <a:rPr dirty="0"/>
              <a:t>. </a:t>
            </a:r>
          </a:p>
          <a:p>
            <a:pPr marL="431799" indent="-431799"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r>
              <a:rPr dirty="0" err="1"/>
              <a:t>Nach</a:t>
            </a:r>
            <a:r>
              <a:rPr dirty="0"/>
              <a:t> der </a:t>
            </a:r>
            <a:r>
              <a:rPr dirty="0" err="1"/>
              <a:t>Aufnahme</a:t>
            </a:r>
            <a:r>
              <a:rPr dirty="0"/>
              <a:t> </a:t>
            </a:r>
            <a:r>
              <a:rPr dirty="0" err="1"/>
              <a:t>sichten</a:t>
            </a:r>
            <a:r>
              <a:rPr dirty="0"/>
              <a:t> </a:t>
            </a:r>
            <a:r>
              <a:rPr dirty="0" err="1"/>
              <a:t>sie</a:t>
            </a:r>
            <a:r>
              <a:rPr dirty="0"/>
              <a:t> </a:t>
            </a:r>
            <a:r>
              <a:rPr dirty="0" err="1"/>
              <a:t>diese</a:t>
            </a:r>
            <a:r>
              <a:rPr dirty="0"/>
              <a:t>. </a:t>
            </a:r>
            <a:r>
              <a:rPr dirty="0" err="1"/>
              <a:t>Sollten</a:t>
            </a:r>
            <a:r>
              <a:rPr dirty="0"/>
              <a:t> die </a:t>
            </a:r>
            <a:r>
              <a:rPr dirty="0" err="1"/>
              <a:t>Schülerinnen</a:t>
            </a:r>
            <a:r>
              <a:rPr dirty="0"/>
              <a:t> und </a:t>
            </a:r>
            <a:r>
              <a:rPr dirty="0" err="1"/>
              <a:t>Schüler</a:t>
            </a:r>
            <a:r>
              <a:rPr dirty="0"/>
              <a:t> </a:t>
            </a:r>
            <a:r>
              <a:rPr dirty="0" err="1"/>
              <a:t>nicht</a:t>
            </a:r>
            <a:r>
              <a:rPr dirty="0"/>
              <a:t> </a:t>
            </a:r>
            <a:r>
              <a:rPr dirty="0" err="1"/>
              <a:t>zufrieden</a:t>
            </a:r>
            <a:r>
              <a:rPr dirty="0"/>
              <a:t> sein, </a:t>
            </a:r>
            <a:r>
              <a:rPr dirty="0" err="1"/>
              <a:t>können</a:t>
            </a:r>
            <a:r>
              <a:rPr dirty="0"/>
              <a:t> </a:t>
            </a:r>
            <a:r>
              <a:rPr dirty="0" err="1"/>
              <a:t>sie</a:t>
            </a:r>
            <a:r>
              <a:rPr dirty="0"/>
              <a:t> </a:t>
            </a:r>
            <a:r>
              <a:rPr dirty="0" err="1"/>
              <a:t>diese</a:t>
            </a:r>
            <a:r>
              <a:rPr dirty="0"/>
              <a:t> </a:t>
            </a:r>
            <a:r>
              <a:rPr dirty="0" err="1"/>
              <a:t>noch</a:t>
            </a:r>
            <a:r>
              <a:rPr dirty="0"/>
              <a:t> </a:t>
            </a:r>
            <a:r>
              <a:rPr dirty="0" err="1"/>
              <a:t>einmal</a:t>
            </a:r>
            <a:r>
              <a:rPr dirty="0"/>
              <a:t> </a:t>
            </a:r>
            <a:r>
              <a:rPr dirty="0" err="1"/>
              <a:t>wiederholen</a:t>
            </a:r>
            <a:r>
              <a:rPr dirty="0"/>
              <a:t>. Es </a:t>
            </a:r>
            <a:r>
              <a:rPr dirty="0" err="1"/>
              <a:t>besteht</a:t>
            </a:r>
            <a:r>
              <a:rPr dirty="0"/>
              <a:t> </a:t>
            </a:r>
            <a:r>
              <a:rPr dirty="0" err="1"/>
              <a:t>auch</a:t>
            </a:r>
            <a:r>
              <a:rPr dirty="0"/>
              <a:t> die </a:t>
            </a:r>
            <a:r>
              <a:rPr dirty="0" err="1"/>
              <a:t>Möglichkeit</a:t>
            </a:r>
            <a:r>
              <a:rPr dirty="0"/>
              <a:t>, </a:t>
            </a:r>
            <a:r>
              <a:rPr dirty="0" err="1"/>
              <a:t>sich</a:t>
            </a:r>
            <a:r>
              <a:rPr dirty="0"/>
              <a:t> Feedback von </a:t>
            </a:r>
            <a:r>
              <a:rPr dirty="0" err="1"/>
              <a:t>einer</a:t>
            </a:r>
            <a:r>
              <a:rPr dirty="0"/>
              <a:t> </a:t>
            </a:r>
            <a:r>
              <a:rPr dirty="0" err="1"/>
              <a:t>anderen</a:t>
            </a:r>
            <a:r>
              <a:rPr dirty="0"/>
              <a:t> </a:t>
            </a:r>
            <a:r>
              <a:rPr dirty="0" err="1"/>
              <a:t>Kleingruppe</a:t>
            </a:r>
            <a:r>
              <a:rPr dirty="0"/>
              <a:t> </a:t>
            </a:r>
            <a:r>
              <a:rPr dirty="0" err="1"/>
              <a:t>oder</a:t>
            </a:r>
            <a:r>
              <a:rPr dirty="0"/>
              <a:t> der </a:t>
            </a:r>
            <a:r>
              <a:rPr dirty="0" err="1"/>
              <a:t>Lehrkraft</a:t>
            </a:r>
            <a:r>
              <a:rPr dirty="0"/>
              <a:t> </a:t>
            </a:r>
            <a:r>
              <a:rPr dirty="0" err="1"/>
              <a:t>einzuholen</a:t>
            </a:r>
            <a:r>
              <a:rPr dirty="0"/>
              <a:t>. </a:t>
            </a:r>
          </a:p>
          <a:p>
            <a:pPr algn="l" defTabSz="449580">
              <a:defRPr sz="2300">
                <a:solidFill>
                  <a:srgbClr val="000000"/>
                </a:solidFill>
                <a:latin typeface="HandwrittenTwo"/>
                <a:ea typeface="HandwrittenTwo"/>
                <a:cs typeface="HandwrittenTwo"/>
                <a:sym typeface="HandwrittenTwo"/>
              </a:defRPr>
            </a:pPr>
            <a:endParaRPr dirty="0"/>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marL="1041400" lvl="1"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algn="l" defTabSz="449580">
              <a:lnSpc>
                <a:spcPct val="120000"/>
              </a:lnSpc>
              <a:defRPr sz="10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a:p>
            <a:pPr marL="431800" indent="-431800" algn="l" defTabSz="449580">
              <a:lnSpc>
                <a:spcPct val="120000"/>
              </a:lnSpc>
              <a:buSzPct val="40000"/>
              <a:buBlip>
                <a:blip r:embed="rId5"/>
              </a:buBlip>
              <a:defRPr sz="3400">
                <a:solidFill>
                  <a:srgbClr val="000000"/>
                </a:solidFill>
                <a:latin typeface="HandwrittenTwo"/>
                <a:ea typeface="HandwrittenTwo"/>
                <a:cs typeface="HandwrittenTwo"/>
                <a:sym typeface="HandwrittenTwo"/>
              </a:defRPr>
            </a:pPr>
            <a:endParaRPr dirty="0"/>
          </a:p>
          <a:p>
            <a:pPr algn="l" defTabSz="449580">
              <a:lnSpc>
                <a:spcPct val="120000"/>
              </a:lnSpc>
              <a:defRPr sz="1000">
                <a:solidFill>
                  <a:srgbClr val="000000"/>
                </a:solidFill>
                <a:latin typeface="HandwrittenTwo"/>
                <a:ea typeface="HandwrittenTwo"/>
                <a:cs typeface="HandwrittenTwo"/>
                <a:sym typeface="HandwrittenTwo"/>
              </a:defRPr>
            </a:pPr>
            <a:endParaRPr dirty="0"/>
          </a:p>
          <a:p>
            <a:pPr algn="l" defTabSz="449580">
              <a:lnSpc>
                <a:spcPct val="120000"/>
              </a:lnSpc>
              <a:defRPr sz="3400">
                <a:solidFill>
                  <a:srgbClr val="000000"/>
                </a:solidFill>
                <a:latin typeface="HandwrittenTwo"/>
                <a:ea typeface="HandwrittenTwo"/>
                <a:cs typeface="HandwrittenTwo"/>
                <a:sym typeface="HandwrittenTwo"/>
              </a:defRPr>
            </a:pPr>
            <a:endParaRPr dirty="0"/>
          </a:p>
        </p:txBody>
      </p:sp>
      <p:sp>
        <p:nvSpPr>
          <p:cNvPr id="313" name="Rechteck">
            <a:hlinkClick r:id="rId6" action="ppaction://hlinksldjump"/>
          </p:cNvPr>
          <p:cNvSpPr/>
          <p:nvPr/>
        </p:nvSpPr>
        <p:spPr>
          <a:xfrm>
            <a:off x="20669620" y="11162614"/>
            <a:ext cx="3455651" cy="2442818"/>
          </a:xfrm>
          <a:prstGeom prst="rect">
            <a:avLst/>
          </a:prstGeom>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14" name="Puppet Pals 1.jpg" descr="Puppet Pals 1.jpg"/>
          <p:cNvPicPr>
            <a:picLocks noChangeAspect="1"/>
          </p:cNvPicPr>
          <p:nvPr/>
        </p:nvPicPr>
        <p:blipFill>
          <a:blip r:embed="rId7"/>
          <a:stretch>
            <a:fillRect/>
          </a:stretch>
        </p:blipFill>
        <p:spPr>
          <a:xfrm>
            <a:off x="17069768" y="3675031"/>
            <a:ext cx="6835859" cy="5126894"/>
          </a:xfrm>
          <a:prstGeom prst="rect">
            <a:avLst/>
          </a:prstGeom>
          <a:ln w="12700">
            <a:miter lim="400000"/>
          </a:ln>
        </p:spPr>
      </p:pic>
      <p:pic>
        <p:nvPicPr>
          <p:cNvPr id="315" name="Puppet Pals 2.jpg" descr="Puppet Pals 2.jpg"/>
          <p:cNvPicPr>
            <a:picLocks noChangeAspect="1"/>
          </p:cNvPicPr>
          <p:nvPr/>
        </p:nvPicPr>
        <p:blipFill>
          <a:blip r:embed="rId8"/>
          <a:stretch>
            <a:fillRect/>
          </a:stretch>
        </p:blipFill>
        <p:spPr>
          <a:xfrm>
            <a:off x="15081902" y="8364443"/>
            <a:ext cx="6614605" cy="4960955"/>
          </a:xfrm>
          <a:prstGeom prst="rect">
            <a:avLst/>
          </a:prstGeom>
          <a:ln w="12700">
            <a:miter lim="400000"/>
          </a:ln>
        </p:spPr>
      </p:pic>
      <p:sp>
        <p:nvSpPr>
          <p:cNvPr id="17" name="Rechteck 16">
            <a:hlinkClick r:id="rId6" action="ppaction://hlinksldjump"/>
            <a:extLst>
              <a:ext uri="{FF2B5EF4-FFF2-40B4-BE49-F238E27FC236}">
                <a16:creationId xmlns:a16="http://schemas.microsoft.com/office/drawing/2014/main" id="{D4A07050-B9A8-454C-AA91-C209F3F7AC9F}"/>
              </a:ext>
            </a:extLst>
          </p:cNvPr>
          <p:cNvSpPr/>
          <p:nvPr/>
        </p:nvSpPr>
        <p:spPr>
          <a:xfrm>
            <a:off x="21244560" y="11381664"/>
            <a:ext cx="2855698" cy="1972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1341</Words>
  <Application>Microsoft Office PowerPoint</Application>
  <PresentationFormat>Benutzerdefiniert</PresentationFormat>
  <Paragraphs>144</Paragraphs>
  <Slides>12</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12</vt:i4>
      </vt:variant>
    </vt:vector>
  </HeadingPairs>
  <TitlesOfParts>
    <vt:vector size="21" baseType="lpstr">
      <vt:lpstr>Calibri</vt:lpstr>
      <vt:lpstr>Chalkduster</vt:lpstr>
      <vt:lpstr>HandwrittenTwo</vt:lpstr>
      <vt:lpstr>HandwrittenTwo</vt:lpstr>
      <vt:lpstr>Helvetica</vt:lpstr>
      <vt:lpstr>Helvetica Neue</vt:lpstr>
      <vt:lpstr>Helvetica Neue Medium</vt:lpstr>
      <vt:lpstr>Times Roman</vt:lpstr>
      <vt:lpstr>21_BasicWhite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Schenke, Nikolaus</cp:lastModifiedBy>
  <cp:revision>17</cp:revision>
  <cp:lastPrinted>2022-02-23T15:44:26Z</cp:lastPrinted>
  <dcterms:modified xsi:type="dcterms:W3CDTF">2022-02-23T16:13:58Z</dcterms:modified>
</cp:coreProperties>
</file>